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93" r:id="rId4"/>
    <p:sldId id="258" r:id="rId5"/>
    <p:sldId id="259" r:id="rId6"/>
    <p:sldId id="260" r:id="rId7"/>
    <p:sldId id="261" r:id="rId8"/>
    <p:sldId id="262" r:id="rId9"/>
    <p:sldId id="263" r:id="rId10"/>
    <p:sldId id="264" r:id="rId11"/>
    <p:sldId id="265" r:id="rId12"/>
    <p:sldId id="266" r:id="rId13"/>
    <p:sldId id="267" r:id="rId14"/>
    <p:sldId id="294" r:id="rId15"/>
    <p:sldId id="270" r:id="rId16"/>
    <p:sldId id="295" r:id="rId17"/>
    <p:sldId id="296" r:id="rId18"/>
    <p:sldId id="297" r:id="rId19"/>
    <p:sldId id="273" r:id="rId20"/>
    <p:sldId id="274" r:id="rId21"/>
    <p:sldId id="299" r:id="rId22"/>
    <p:sldId id="275" r:id="rId23"/>
    <p:sldId id="276" r:id="rId24"/>
    <p:sldId id="277" r:id="rId25"/>
    <p:sldId id="278" r:id="rId26"/>
    <p:sldId id="279" r:id="rId27"/>
    <p:sldId id="280" r:id="rId28"/>
    <p:sldId id="281" r:id="rId29"/>
    <p:sldId id="282" r:id="rId30"/>
    <p:sldId id="283" r:id="rId31"/>
    <p:sldId id="284" r:id="rId32"/>
    <p:sldId id="298" r:id="rId33"/>
    <p:sldId id="285" r:id="rId3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657" userDrawn="1">
          <p15:clr>
            <a:srgbClr val="A4A3A4"/>
          </p15:clr>
        </p15:guide>
        <p15:guide id="2" pos="5103" userDrawn="1">
          <p15:clr>
            <a:srgbClr val="A4A3A4"/>
          </p15:clr>
        </p15:guide>
        <p15:guide id="3" orient="horz" pos="210" userDrawn="1">
          <p15:clr>
            <a:srgbClr val="A4A3A4"/>
          </p15:clr>
        </p15:guide>
        <p15:guide id="4" orient="horz" pos="867" userDrawn="1">
          <p15:clr>
            <a:srgbClr val="A4A3A4"/>
          </p15:clr>
        </p15:guide>
        <p15:guide id="5" orient="horz" pos="3838" userDrawn="1">
          <p15:clr>
            <a:srgbClr val="A4A3A4"/>
          </p15:clr>
        </p15:guide>
        <p15:guide id="6" pos="3447" userDrawn="1">
          <p15:clr>
            <a:srgbClr val="A4A3A4"/>
          </p15:clr>
        </p15:guide>
        <p15:guide id="7" orient="horz" pos="1888" userDrawn="1">
          <p15:clr>
            <a:srgbClr val="A4A3A4"/>
          </p15:clr>
        </p15:guide>
        <p15:guide id="8" orient="horz" pos="2183" userDrawn="1">
          <p15:clr>
            <a:srgbClr val="A4A3A4"/>
          </p15:clr>
        </p15:guide>
        <p15:guide id="9" orient="horz" pos="1185" userDrawn="1">
          <p15:clr>
            <a:srgbClr val="A4A3A4"/>
          </p15:clr>
        </p15:guide>
        <p15:guide id="10" pos="1202" userDrawn="1">
          <p15:clr>
            <a:srgbClr val="A4A3A4"/>
          </p15:clr>
        </p15:guide>
        <p15:guide id="11" pos="4558" userDrawn="1">
          <p15:clr>
            <a:srgbClr val="A4A3A4"/>
          </p15:clr>
        </p15:guide>
        <p15:guide id="12" pos="3084" userDrawn="1">
          <p15:clr>
            <a:srgbClr val="A4A3A4"/>
          </p15:clr>
        </p15:guide>
        <p15:guide id="13" pos="340" userDrawn="1">
          <p15:clr>
            <a:srgbClr val="A4A3A4"/>
          </p15:clr>
        </p15:guide>
        <p15:guide id="14" pos="222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1F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92" autoAdjust="0"/>
    <p:restoredTop sz="94695"/>
  </p:normalViewPr>
  <p:slideViewPr>
    <p:cSldViewPr snapToGrid="0">
      <p:cViewPr varScale="1">
        <p:scale>
          <a:sx n="107" d="100"/>
          <a:sy n="107" d="100"/>
        </p:scale>
        <p:origin x="1332" y="96"/>
      </p:cViewPr>
      <p:guideLst>
        <p:guide pos="657"/>
        <p:guide pos="5103"/>
        <p:guide orient="horz" pos="210"/>
        <p:guide orient="horz" pos="867"/>
        <p:guide orient="horz" pos="3838"/>
        <p:guide pos="3447"/>
        <p:guide orient="horz" pos="1888"/>
        <p:guide orient="horz" pos="2183"/>
        <p:guide orient="horz" pos="1185"/>
        <p:guide pos="1202"/>
        <p:guide pos="4558"/>
        <p:guide pos="3084"/>
        <p:guide pos="340"/>
        <p:guide pos="222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7FAB190-298C-427B-B82C-AC5DD452DB7B}" type="datetimeFigureOut">
              <a:rPr lang="es-MX" smtClean="0"/>
              <a:t>22/11/2025</a:t>
            </a:fld>
            <a:endParaRPr lang="es-MX"/>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25CFA7E-8B40-435C-BE1B-A37E98693E3F}" type="slidenum">
              <a:rPr lang="es-MX" smtClean="0"/>
              <a:t>‹Nº›</a:t>
            </a:fld>
            <a:endParaRPr lang="es-MX"/>
          </a:p>
        </p:txBody>
      </p:sp>
    </p:spTree>
    <p:extLst>
      <p:ext uri="{BB962C8B-B14F-4D97-AF65-F5344CB8AC3E}">
        <p14:creationId xmlns:p14="http://schemas.microsoft.com/office/powerpoint/2010/main" val="1369272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B25CFA7E-8B40-435C-BE1B-A37E98693E3F}" type="slidenum">
              <a:rPr lang="es-MX" smtClean="0"/>
              <a:t>20</a:t>
            </a:fld>
            <a:endParaRPr lang="es-MX"/>
          </a:p>
        </p:txBody>
      </p:sp>
    </p:spTree>
    <p:extLst>
      <p:ext uri="{BB962C8B-B14F-4D97-AF65-F5344CB8AC3E}">
        <p14:creationId xmlns:p14="http://schemas.microsoft.com/office/powerpoint/2010/main" val="1791112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CAFB2-279E-69D0-B95B-831E2902ED1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E8FCDF9-DE6C-8771-B221-1FC72625E97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D6E8815-577F-1B24-040A-67B0F9D68317}"/>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AC6EA45C-B5ED-070A-9D0E-054E45B6CFB9}"/>
              </a:ext>
            </a:extLst>
          </p:cNvPr>
          <p:cNvSpPr>
            <a:spLocks noGrp="1"/>
          </p:cNvSpPr>
          <p:nvPr>
            <p:ph type="sldNum" sz="quarter" idx="5"/>
          </p:nvPr>
        </p:nvSpPr>
        <p:spPr/>
        <p:txBody>
          <a:bodyPr/>
          <a:lstStyle/>
          <a:p>
            <a:fld id="{B25CFA7E-8B40-435C-BE1B-A37E98693E3F}" type="slidenum">
              <a:rPr lang="es-MX" smtClean="0"/>
              <a:t>21</a:t>
            </a:fld>
            <a:endParaRPr lang="es-MX"/>
          </a:p>
        </p:txBody>
      </p:sp>
    </p:spTree>
    <p:extLst>
      <p:ext uri="{BB962C8B-B14F-4D97-AF65-F5344CB8AC3E}">
        <p14:creationId xmlns:p14="http://schemas.microsoft.com/office/powerpoint/2010/main" val="2528093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B25CFA7E-8B40-435C-BE1B-A37E98693E3F}" type="slidenum">
              <a:rPr lang="es-MX" smtClean="0"/>
              <a:t>27</a:t>
            </a:fld>
            <a:endParaRPr lang="es-MX"/>
          </a:p>
        </p:txBody>
      </p:sp>
    </p:spTree>
    <p:extLst>
      <p:ext uri="{BB962C8B-B14F-4D97-AF65-F5344CB8AC3E}">
        <p14:creationId xmlns:p14="http://schemas.microsoft.com/office/powerpoint/2010/main" val="163763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06A7D85-B580-A746-B99B-014DD1AB0006}" type="datetime1">
              <a:rPr lang="es-MX" smtClean="0"/>
              <a:t>22/11/2025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3448599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8FC3C9A-15B7-7F4E-80B8-C3492E2AA574}" type="datetime1">
              <a:rPr lang="es-MX" smtClean="0"/>
              <a:t>22/11/2025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1121492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D07D13-D106-6E4A-9D11-0271DD73168F}" type="datetime1">
              <a:rPr lang="es-MX" smtClean="0"/>
              <a:t>22/11/2025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302628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5C481E3-9813-6B45-950E-B737AAE70FEB}" type="datetime1">
              <a:rPr lang="es-MX" smtClean="0"/>
              <a:t>22/11/2025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182443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F5DA23F-8B65-7945-8BB6-7719537C2D4A}" type="datetime1">
              <a:rPr lang="es-MX" smtClean="0"/>
              <a:t>22/11/2025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2569335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879192E-D060-9945-AFB5-C837A21BA5D3}" type="datetime1">
              <a:rPr lang="es-MX" smtClean="0"/>
              <a:t>22/11/2025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1914329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569482A-5A1B-1442-8C01-41BF0D018F57}" type="datetime1">
              <a:rPr lang="es-MX" smtClean="0"/>
              <a:t>22/11/2025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3555127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EF6CC29-DCBB-4442-B37D-17B8BEED044D}" type="datetime1">
              <a:rPr lang="es-MX" smtClean="0"/>
              <a:t>22/11/2025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3709164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86B755-E8A9-A548-944B-B6BD1BA23818}" type="datetime1">
              <a:rPr lang="es-MX" smtClean="0"/>
              <a:t>22/11/2025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7746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1DF4745-F3DD-8449-9FD8-A49AF93FF979}" type="datetime1">
              <a:rPr lang="es-MX" smtClean="0"/>
              <a:t>22/11/2025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2956991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D2A668D-1937-9845-9D79-8967C611CA7A}" type="datetime1">
              <a:rPr lang="es-MX" smtClean="0"/>
              <a:t>22/11/2025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5E9EB46-AD77-4AF2-976B-88C46CEFE23D}" type="slidenum">
              <a:rPr lang="es-MX" smtClean="0"/>
              <a:t>‹Nº›</a:t>
            </a:fld>
            <a:endParaRPr lang="es-MX"/>
          </a:p>
        </p:txBody>
      </p:sp>
    </p:spTree>
    <p:extLst>
      <p:ext uri="{BB962C8B-B14F-4D97-AF65-F5344CB8AC3E}">
        <p14:creationId xmlns:p14="http://schemas.microsoft.com/office/powerpoint/2010/main" val="1562478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43457-151F-5C40-80C0-0128A8BEC6B9}" type="datetime1">
              <a:rPr lang="es-MX" smtClean="0"/>
              <a:t>22/11/2025</a:t>
            </a:fld>
            <a:endParaRPr lang="es-MX"/>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E9EB46-AD77-4AF2-976B-88C46CEFE23D}" type="slidenum">
              <a:rPr lang="es-MX" smtClean="0"/>
              <a:t>‹Nº›</a:t>
            </a:fld>
            <a:endParaRPr lang="es-MX"/>
          </a:p>
        </p:txBody>
      </p:sp>
    </p:spTree>
    <p:extLst>
      <p:ext uri="{BB962C8B-B14F-4D97-AF65-F5344CB8AC3E}">
        <p14:creationId xmlns:p14="http://schemas.microsoft.com/office/powerpoint/2010/main" val="3274058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FC61B32E-5A8D-184B-B40F-BF85E844FB93}"/>
              </a:ext>
            </a:extLst>
          </p:cNvPr>
          <p:cNvSpPr>
            <a:spLocks noGrp="1"/>
          </p:cNvSpPr>
          <p:nvPr>
            <p:ph type="sldNum" sz="quarter" idx="12"/>
          </p:nvPr>
        </p:nvSpPr>
        <p:spPr/>
        <p:txBody>
          <a:bodyPr/>
          <a:lstStyle/>
          <a:p>
            <a:fld id="{E5E9EB46-AD77-4AF2-976B-88C46CEFE23D}" type="slidenum">
              <a:rPr lang="es-MX" smtClean="0"/>
              <a:t>1</a:t>
            </a:fld>
            <a:endParaRPr lang="es-MX"/>
          </a:p>
        </p:txBody>
      </p:sp>
      <p:pic>
        <p:nvPicPr>
          <p:cNvPr id="3" name="Imagen 2">
            <a:extLst>
              <a:ext uri="{FF2B5EF4-FFF2-40B4-BE49-F238E27FC236}">
                <a16:creationId xmlns:a16="http://schemas.microsoft.com/office/drawing/2014/main" id="{BDB799FC-5BDC-A4CF-3ED9-FBA5522D95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extLst>
      <p:ext uri="{BB962C8B-B14F-4D97-AF65-F5344CB8AC3E}">
        <p14:creationId xmlns:p14="http://schemas.microsoft.com/office/powerpoint/2010/main" val="1145840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AB8BBDD-6BF0-485E-9C55-7F1EB968AFC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414FCF8F-8D54-4D49-982B-A6FD20EEC5AD}"/>
              </a:ext>
            </a:extLst>
          </p:cNvPr>
          <p:cNvGrpSpPr/>
          <p:nvPr/>
        </p:nvGrpSpPr>
        <p:grpSpPr>
          <a:xfrm flipH="1">
            <a:off x="8382846" y="165878"/>
            <a:ext cx="530439" cy="6176765"/>
            <a:chOff x="11752872" y="296026"/>
            <a:chExt cx="1219200" cy="11826115"/>
          </a:xfrm>
        </p:grpSpPr>
        <p:sp>
          <p:nvSpPr>
            <p:cNvPr id="6" name="Freeform 6">
              <a:extLst>
                <a:ext uri="{FF2B5EF4-FFF2-40B4-BE49-F238E27FC236}">
                  <a16:creationId xmlns:a16="http://schemas.microsoft.com/office/drawing/2014/main" id="{8CF19837-5D3F-4373-BE37-043F866E2157}"/>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7" name="Conector recto 6">
              <a:extLst>
                <a:ext uri="{FF2B5EF4-FFF2-40B4-BE49-F238E27FC236}">
                  <a16:creationId xmlns:a16="http://schemas.microsoft.com/office/drawing/2014/main" id="{93176ABA-7E84-4EE5-928D-20769BB72AEC}"/>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8" name="CuadroTexto 7">
            <a:extLst>
              <a:ext uri="{FF2B5EF4-FFF2-40B4-BE49-F238E27FC236}">
                <a16:creationId xmlns:a16="http://schemas.microsoft.com/office/drawing/2014/main" id="{C046ABBB-E27E-436A-A6CF-429F99FE07D8}"/>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5" name="Imagen 14">
            <a:extLst>
              <a:ext uri="{FF2B5EF4-FFF2-40B4-BE49-F238E27FC236}">
                <a16:creationId xmlns:a16="http://schemas.microsoft.com/office/drawing/2014/main" id="{A5E2DE22-3F51-42EA-A3EA-23EBC16B057E}"/>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2" name="Tabla 1">
            <a:extLst>
              <a:ext uri="{FF2B5EF4-FFF2-40B4-BE49-F238E27FC236}">
                <a16:creationId xmlns:a16="http://schemas.microsoft.com/office/drawing/2014/main" id="{0A404282-AFD2-4989-AC91-5DA4C22615B9}"/>
              </a:ext>
            </a:extLst>
          </p:cNvPr>
          <p:cNvGraphicFramePr>
            <a:graphicFrameLocks noGrp="1"/>
          </p:cNvGraphicFramePr>
          <p:nvPr>
            <p:extLst>
              <p:ext uri="{D42A27DB-BD31-4B8C-83A1-F6EECF244321}">
                <p14:modId xmlns:p14="http://schemas.microsoft.com/office/powerpoint/2010/main" val="1740371018"/>
              </p:ext>
            </p:extLst>
          </p:nvPr>
        </p:nvGraphicFramePr>
        <p:xfrm>
          <a:off x="666046" y="1908233"/>
          <a:ext cx="7586127" cy="2764029"/>
        </p:xfrm>
        <a:graphic>
          <a:graphicData uri="http://schemas.openxmlformats.org/drawingml/2006/table">
            <a:tbl>
              <a:tblPr/>
              <a:tblGrid>
                <a:gridCol w="5893482">
                  <a:extLst>
                    <a:ext uri="{9D8B030D-6E8A-4147-A177-3AD203B41FA5}">
                      <a16:colId xmlns:a16="http://schemas.microsoft.com/office/drawing/2014/main" val="2654892500"/>
                    </a:ext>
                  </a:extLst>
                </a:gridCol>
                <a:gridCol w="1692645">
                  <a:extLst>
                    <a:ext uri="{9D8B030D-6E8A-4147-A177-3AD203B41FA5}">
                      <a16:colId xmlns:a16="http://schemas.microsoft.com/office/drawing/2014/main" val="1794202561"/>
                    </a:ext>
                  </a:extLst>
                </a:gridCol>
              </a:tblGrid>
              <a:tr h="744169">
                <a:tc>
                  <a:txBody>
                    <a:bodyPr/>
                    <a:lstStyle/>
                    <a:p>
                      <a:pPr algn="ctr" rtl="0" fontAlgn="ctr"/>
                      <a:r>
                        <a:rPr lang="es-MX" sz="1600" b="1" i="0" u="none" strike="noStrike" dirty="0">
                          <a:solidFill>
                            <a:srgbClr val="FFFFFF"/>
                          </a:solidFill>
                          <a:effectLst/>
                          <a:latin typeface="Century Gothic" panose="020B0502020202020204" pitchFamily="34" charset="0"/>
                        </a:rPr>
                        <a:t>CONCEPTO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a:txBody>
                    <a:bodyPr/>
                    <a:lstStyle/>
                    <a:p>
                      <a:pPr algn="ctr" rtl="0" fontAlgn="ctr"/>
                      <a:r>
                        <a:rPr lang="es-MX" sz="1600" b="1" i="0" u="none" strike="noStrike">
                          <a:solidFill>
                            <a:srgbClr val="FFFFFF"/>
                          </a:solidFill>
                          <a:effectLst/>
                          <a:latin typeface="Century Gothic" panose="020B0502020202020204" pitchFamily="34" charset="0"/>
                        </a:rPr>
                        <a:t>PRESUPUESTO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extLst>
                  <a:ext uri="{0D108BD9-81ED-4DB2-BD59-A6C34878D82A}">
                    <a16:rowId xmlns:a16="http://schemas.microsoft.com/office/drawing/2014/main" val="3456873718"/>
                  </a:ext>
                </a:extLst>
              </a:tr>
              <a:tr h="403972">
                <a:tc>
                  <a:txBody>
                    <a:bodyPr/>
                    <a:lstStyle/>
                    <a:p>
                      <a:pPr algn="just" rtl="0" fontAlgn="ctr"/>
                      <a:r>
                        <a:rPr lang="es-MX" sz="1600" b="0" i="0" u="none" strike="noStrike" dirty="0">
                          <a:solidFill>
                            <a:srgbClr val="000000"/>
                          </a:solidFill>
                          <a:effectLst/>
                          <a:latin typeface="Century Gothic" panose="020B0502020202020204" pitchFamily="34" charset="0"/>
                        </a:rPr>
                        <a:t>Servicios personales.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73,292,364.40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375262700"/>
                  </a:ext>
                </a:extLst>
              </a:tr>
              <a:tr h="403972">
                <a:tc>
                  <a:txBody>
                    <a:bodyPr/>
                    <a:lstStyle/>
                    <a:p>
                      <a:pPr algn="just" rtl="0" fontAlgn="ctr"/>
                      <a:r>
                        <a:rPr lang="es-MX" sz="1600" b="0" i="0" u="none" strike="noStrike" dirty="0">
                          <a:solidFill>
                            <a:srgbClr val="000000"/>
                          </a:solidFill>
                          <a:effectLst/>
                          <a:latin typeface="Century Gothic" panose="020B0502020202020204" pitchFamily="34" charset="0"/>
                        </a:rPr>
                        <a:t>Materiales y suministros.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600" b="0" i="0" u="none" strike="noStrike" dirty="0">
                          <a:solidFill>
                            <a:srgbClr val="000000"/>
                          </a:solidFill>
                          <a:effectLst/>
                          <a:latin typeface="Century Gothic" panose="020B0502020202020204" pitchFamily="34" charset="0"/>
                        </a:rPr>
                        <a:t>  9,457,800.00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860097372"/>
                  </a:ext>
                </a:extLst>
              </a:tr>
              <a:tr h="403972">
                <a:tc>
                  <a:txBody>
                    <a:bodyPr/>
                    <a:lstStyle/>
                    <a:p>
                      <a:pPr algn="just" rtl="0" fontAlgn="ctr"/>
                      <a:r>
                        <a:rPr lang="es-MX" sz="1600" b="0" i="0" u="none" strike="noStrike" dirty="0">
                          <a:solidFill>
                            <a:srgbClr val="000000"/>
                          </a:solidFill>
                          <a:effectLst/>
                          <a:latin typeface="Century Gothic" panose="020B0502020202020204" pitchFamily="34" charset="0"/>
                        </a:rPr>
                        <a:t>Servicios generales.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98,077,933.32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48351884"/>
                  </a:ext>
                </a:extLst>
              </a:tr>
              <a:tr h="403972">
                <a:tc>
                  <a:txBody>
                    <a:bodyPr/>
                    <a:lstStyle/>
                    <a:p>
                      <a:pPr algn="just" rtl="0" fontAlgn="ctr"/>
                      <a:r>
                        <a:rPr lang="es-MX" sz="1600" b="0" i="0" u="none" strike="noStrike">
                          <a:solidFill>
                            <a:srgbClr val="000000"/>
                          </a:solidFill>
                          <a:effectLst/>
                          <a:latin typeface="Century Gothic" panose="020B0502020202020204" pitchFamily="34" charset="0"/>
                        </a:rPr>
                        <a:t>Bienes muebles, inmuebles e intangibles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5,380,841.74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2096871213"/>
                  </a:ext>
                </a:extLst>
              </a:tr>
              <a:tr h="403972">
                <a:tc>
                  <a:txBody>
                    <a:bodyPr/>
                    <a:lstStyle/>
                    <a:p>
                      <a:pPr algn="ctr" rtl="0" fontAlgn="ctr"/>
                      <a:r>
                        <a:rPr lang="es-MX" sz="1600" b="1" i="0" u="none" strike="noStrike" dirty="0">
                          <a:solidFill>
                            <a:srgbClr val="FFFFFF"/>
                          </a:solidFill>
                          <a:effectLst/>
                          <a:latin typeface="Century Gothic" panose="020B0502020202020204" pitchFamily="34" charset="0"/>
                        </a:rPr>
                        <a:t>TOTAL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ctr"/>
                      <a:r>
                        <a:rPr lang="es-MX" sz="1600" b="1" i="0" u="none" strike="noStrike" dirty="0">
                          <a:solidFill>
                            <a:srgbClr val="FFFFFF"/>
                          </a:solidFill>
                          <a:effectLst/>
                          <a:latin typeface="Century Gothic" panose="020B0502020202020204" pitchFamily="34" charset="0"/>
                        </a:rPr>
                        <a:t> 186,208,939.46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2483320364"/>
                  </a:ext>
                </a:extLst>
              </a:tr>
            </a:tbl>
          </a:graphicData>
        </a:graphic>
      </p:graphicFrame>
      <p:sp>
        <p:nvSpPr>
          <p:cNvPr id="3" name="Marcador de número de diapositiva 2">
            <a:extLst>
              <a:ext uri="{FF2B5EF4-FFF2-40B4-BE49-F238E27FC236}">
                <a16:creationId xmlns:a16="http://schemas.microsoft.com/office/drawing/2014/main" id="{B082C1DF-4CF6-7A4A-B4C2-50F78070C439}"/>
              </a:ext>
            </a:extLst>
          </p:cNvPr>
          <p:cNvSpPr>
            <a:spLocks noGrp="1"/>
          </p:cNvSpPr>
          <p:nvPr>
            <p:ph type="sldNum" sz="quarter" idx="12"/>
          </p:nvPr>
        </p:nvSpPr>
        <p:spPr/>
        <p:txBody>
          <a:bodyPr/>
          <a:lstStyle/>
          <a:p>
            <a:fld id="{E5E9EB46-AD77-4AF2-976B-88C46CEFE23D}" type="slidenum">
              <a:rPr lang="es-MX" smtClean="0"/>
              <a:t>10</a:t>
            </a:fld>
            <a:endParaRPr lang="es-MX"/>
          </a:p>
        </p:txBody>
      </p:sp>
    </p:spTree>
    <p:extLst>
      <p:ext uri="{BB962C8B-B14F-4D97-AF65-F5344CB8AC3E}">
        <p14:creationId xmlns:p14="http://schemas.microsoft.com/office/powerpoint/2010/main" val="3638712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7B740BE6-3FB3-4032-8980-D66F038C1EE1}"/>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B2CD49FB-9AA4-49EC-AA8B-11771F3CCA00}"/>
              </a:ext>
            </a:extLst>
          </p:cNvPr>
          <p:cNvGrpSpPr/>
          <p:nvPr/>
        </p:nvGrpSpPr>
        <p:grpSpPr>
          <a:xfrm flipH="1">
            <a:off x="8382846" y="165878"/>
            <a:ext cx="530439" cy="6176765"/>
            <a:chOff x="11752872" y="296026"/>
            <a:chExt cx="1219200" cy="11826115"/>
          </a:xfrm>
        </p:grpSpPr>
        <p:sp>
          <p:nvSpPr>
            <p:cNvPr id="6" name="Freeform 6">
              <a:extLst>
                <a:ext uri="{FF2B5EF4-FFF2-40B4-BE49-F238E27FC236}">
                  <a16:creationId xmlns:a16="http://schemas.microsoft.com/office/drawing/2014/main" id="{E2E81F73-1626-46D0-8B0A-9D023F4D5FA8}"/>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7" name="Conector recto 6">
              <a:extLst>
                <a:ext uri="{FF2B5EF4-FFF2-40B4-BE49-F238E27FC236}">
                  <a16:creationId xmlns:a16="http://schemas.microsoft.com/office/drawing/2014/main" id="{0584CB2E-4D32-47E3-B76E-063D07EAFF43}"/>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 name="CuadroTexto 8">
            <a:extLst>
              <a:ext uri="{FF2B5EF4-FFF2-40B4-BE49-F238E27FC236}">
                <a16:creationId xmlns:a16="http://schemas.microsoft.com/office/drawing/2014/main" id="{B2EC761B-A16E-4706-B9D7-126D7C9A2FEF}"/>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0" name="Imagen 9">
            <a:extLst>
              <a:ext uri="{FF2B5EF4-FFF2-40B4-BE49-F238E27FC236}">
                <a16:creationId xmlns:a16="http://schemas.microsoft.com/office/drawing/2014/main" id="{7E599B85-6868-4558-8663-4B747CD913C6}"/>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753F4942-E1D8-47C8-9BD9-166358EA76B3}"/>
              </a:ext>
            </a:extLst>
          </p:cNvPr>
          <p:cNvGraphicFramePr>
            <a:graphicFrameLocks noGrp="1"/>
          </p:cNvGraphicFramePr>
          <p:nvPr>
            <p:extLst>
              <p:ext uri="{D42A27DB-BD31-4B8C-83A1-F6EECF244321}">
                <p14:modId xmlns:p14="http://schemas.microsoft.com/office/powerpoint/2010/main" val="3013630224"/>
              </p:ext>
            </p:extLst>
          </p:nvPr>
        </p:nvGraphicFramePr>
        <p:xfrm>
          <a:off x="1042987" y="1404279"/>
          <a:ext cx="7021905" cy="3312000"/>
        </p:xfrm>
        <a:graphic>
          <a:graphicData uri="http://schemas.openxmlformats.org/drawingml/2006/table">
            <a:tbl>
              <a:tblPr/>
              <a:tblGrid>
                <a:gridCol w="5455151">
                  <a:extLst>
                    <a:ext uri="{9D8B030D-6E8A-4147-A177-3AD203B41FA5}">
                      <a16:colId xmlns:a16="http://schemas.microsoft.com/office/drawing/2014/main" val="2912166271"/>
                    </a:ext>
                  </a:extLst>
                </a:gridCol>
                <a:gridCol w="1566754">
                  <a:extLst>
                    <a:ext uri="{9D8B030D-6E8A-4147-A177-3AD203B41FA5}">
                      <a16:colId xmlns:a16="http://schemas.microsoft.com/office/drawing/2014/main" val="1958057329"/>
                    </a:ext>
                  </a:extLst>
                </a:gridCol>
              </a:tblGrid>
              <a:tr h="368000">
                <a:tc gridSpan="2">
                  <a:txBody>
                    <a:bodyPr/>
                    <a:lstStyle/>
                    <a:p>
                      <a:pPr algn="ctr" rtl="0" fontAlgn="ctr"/>
                      <a:r>
                        <a:rPr lang="es-MX" sz="1600" b="1" i="0" u="none" strike="noStrike" dirty="0">
                          <a:solidFill>
                            <a:srgbClr val="FFFFFF"/>
                          </a:solidFill>
                          <a:effectLst/>
                          <a:latin typeface="Century Gothic" panose="020B0502020202020204" pitchFamily="34" charset="0"/>
                        </a:rPr>
                        <a:t>SERVICIOS PERSONALES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1287331702"/>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Honorarios (Personal Eventual).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14,796,000.00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3503933385"/>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Dietas y honorarios de los Consejos Distritales.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600" b="0" i="0" u="none" strike="noStrike" dirty="0">
                          <a:solidFill>
                            <a:srgbClr val="000000"/>
                          </a:solidFill>
                          <a:effectLst/>
                          <a:latin typeface="Century Gothic" panose="020B0502020202020204" pitchFamily="34" charset="0"/>
                        </a:rPr>
                        <a:t>14,472,000.00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5129350"/>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Honorarios de CAE y SE.</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26,551,560.00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502453561"/>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Bono Revocación de Mandato.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FFFFFF"/>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6,732,725.60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FFFFFF"/>
                    </a:solidFill>
                  </a:tcPr>
                </a:tc>
                <a:extLst>
                  <a:ext uri="{0D108BD9-81ED-4DB2-BD59-A6C34878D82A}">
                    <a16:rowId xmlns:a16="http://schemas.microsoft.com/office/drawing/2014/main" val="2978036711"/>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Estímulo Personal Eventual.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6,869,532.00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985392457"/>
                  </a:ext>
                </a:extLst>
              </a:tr>
              <a:tr h="368000">
                <a:tc>
                  <a:txBody>
                    <a:bodyPr/>
                    <a:lstStyle/>
                    <a:p>
                      <a:pPr algn="l" rtl="0" fontAlgn="ctr"/>
                      <a:r>
                        <a:rPr lang="es-MX" sz="1600" b="0" i="0" u="none" strike="noStrike" dirty="0">
                          <a:solidFill>
                            <a:srgbClr val="000000"/>
                          </a:solidFill>
                          <a:effectLst/>
                          <a:latin typeface="Century Gothic" panose="020B0502020202020204" pitchFamily="34" charset="0"/>
                        </a:rPr>
                        <a:t>Honorarios (Capturistas).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600" b="0" i="0" u="none" strike="noStrike" dirty="0">
                          <a:solidFill>
                            <a:srgbClr val="000000"/>
                          </a:solidFill>
                          <a:effectLst/>
                          <a:latin typeface="Century Gothic" panose="020B0502020202020204" pitchFamily="34" charset="0"/>
                        </a:rPr>
                        <a:t> 2,132,000.00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1351075"/>
                  </a:ext>
                </a:extLst>
              </a:tr>
              <a:tr h="368000">
                <a:tc>
                  <a:txBody>
                    <a:bodyPr/>
                    <a:lstStyle/>
                    <a:p>
                      <a:pPr algn="l" rtl="0" fontAlgn="ctr"/>
                      <a:r>
                        <a:rPr lang="es-MX" sz="1600" b="0" i="0" u="none" strike="noStrike">
                          <a:solidFill>
                            <a:srgbClr val="000000"/>
                          </a:solidFill>
                          <a:effectLst/>
                          <a:latin typeface="Century Gothic" panose="020B0502020202020204" pitchFamily="34" charset="0"/>
                        </a:rPr>
                        <a:t>Impuesto Sobre Nómina (3%).</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600" b="0" i="0" u="none" strike="noStrike" dirty="0">
                          <a:solidFill>
                            <a:srgbClr val="000000"/>
                          </a:solidFill>
                          <a:effectLst/>
                          <a:latin typeface="Century Gothic" panose="020B0502020202020204" pitchFamily="34" charset="0"/>
                        </a:rPr>
                        <a:t>  1,738,546.80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96588985"/>
                  </a:ext>
                </a:extLst>
              </a:tr>
              <a:tr h="368000">
                <a:tc>
                  <a:txBody>
                    <a:bodyPr/>
                    <a:lstStyle/>
                    <a:p>
                      <a:pPr algn="ctr" rtl="0" fontAlgn="ctr"/>
                      <a:r>
                        <a:rPr lang="es-MX" sz="1600" b="1" i="0" u="none" strike="noStrike" dirty="0">
                          <a:solidFill>
                            <a:srgbClr val="FFFFFF"/>
                          </a:solidFill>
                          <a:effectLst/>
                          <a:latin typeface="Century Gothic" panose="020B0502020202020204" pitchFamily="34" charset="0"/>
                        </a:rPr>
                        <a:t>Total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ctr"/>
                      <a:r>
                        <a:rPr lang="es-MX" sz="1600" b="1" i="0" u="none" strike="noStrike" dirty="0">
                          <a:solidFill>
                            <a:srgbClr val="FFFFFF"/>
                          </a:solidFill>
                          <a:effectLst/>
                          <a:latin typeface="Century Gothic" panose="020B0502020202020204" pitchFamily="34" charset="0"/>
                        </a:rPr>
                        <a:t> 73,292,364.40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3846910872"/>
                  </a:ext>
                </a:extLst>
              </a:tr>
            </a:tbl>
          </a:graphicData>
        </a:graphic>
      </p:graphicFrame>
      <p:sp>
        <p:nvSpPr>
          <p:cNvPr id="2" name="Marcador de número de diapositiva 1">
            <a:extLst>
              <a:ext uri="{FF2B5EF4-FFF2-40B4-BE49-F238E27FC236}">
                <a16:creationId xmlns:a16="http://schemas.microsoft.com/office/drawing/2014/main" id="{087E2267-2BB3-434A-B875-4DAF8190EFA5}"/>
              </a:ext>
            </a:extLst>
          </p:cNvPr>
          <p:cNvSpPr>
            <a:spLocks noGrp="1"/>
          </p:cNvSpPr>
          <p:nvPr>
            <p:ph type="sldNum" sz="quarter" idx="12"/>
          </p:nvPr>
        </p:nvSpPr>
        <p:spPr/>
        <p:txBody>
          <a:bodyPr/>
          <a:lstStyle/>
          <a:p>
            <a:fld id="{E5E9EB46-AD77-4AF2-976B-88C46CEFE23D}" type="slidenum">
              <a:rPr lang="es-MX" smtClean="0"/>
              <a:t>11</a:t>
            </a:fld>
            <a:endParaRPr lang="es-MX"/>
          </a:p>
        </p:txBody>
      </p:sp>
    </p:spTree>
    <p:extLst>
      <p:ext uri="{BB962C8B-B14F-4D97-AF65-F5344CB8AC3E}">
        <p14:creationId xmlns:p14="http://schemas.microsoft.com/office/powerpoint/2010/main" val="3631164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0F5AD16-DB62-490F-930E-AD22103B881B}"/>
              </a:ext>
            </a:extLst>
          </p:cNvPr>
          <p:cNvSpPr txBox="1"/>
          <p:nvPr/>
        </p:nvSpPr>
        <p:spPr>
          <a:xfrm>
            <a:off x="4928808" y="1483018"/>
            <a:ext cx="3596079" cy="3353675"/>
          </a:xfrm>
          <a:prstGeom prst="rect">
            <a:avLst/>
          </a:prstGeom>
          <a:noFill/>
        </p:spPr>
        <p:txBody>
          <a:bodyPr wrap="square">
            <a:spAutoFit/>
          </a:bodyPr>
          <a:lstStyle/>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Material de oficina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Material de Limpieza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Suministros diversos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Combustible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Suministro menor de equipos de cómputo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Vestuario para personal del Instituto.</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2DB8812B-DAD7-489F-83B0-0CF98F546FC4}"/>
              </a:ext>
            </a:extLst>
          </p:cNvPr>
          <p:cNvSpPr/>
          <p:nvPr/>
        </p:nvSpPr>
        <p:spPr>
          <a:xfrm flipH="1">
            <a:off x="85724" y="6539469"/>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E375D3DE-8886-4ADF-A76E-E9A4CE158EB9}"/>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E2DC3EE0-B8C2-4AF3-9F59-60C29A5DC290}"/>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E0BA9E67-6EBB-430E-AF7C-651207A4DEE0}"/>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 name="CuadroTexto 9">
            <a:extLst>
              <a:ext uri="{FF2B5EF4-FFF2-40B4-BE49-F238E27FC236}">
                <a16:creationId xmlns:a16="http://schemas.microsoft.com/office/drawing/2014/main" id="{F3CD6FCF-01C7-4250-992F-29CA385B1309}"/>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2" name="Imagen 11">
            <a:extLst>
              <a:ext uri="{FF2B5EF4-FFF2-40B4-BE49-F238E27FC236}">
                <a16:creationId xmlns:a16="http://schemas.microsoft.com/office/drawing/2014/main" id="{676AF584-7AB5-4AE9-861B-D53DDFA2B967}"/>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4F88FAA9-B9E1-454D-9707-0C098A275986}"/>
              </a:ext>
            </a:extLst>
          </p:cNvPr>
          <p:cNvGraphicFramePr>
            <a:graphicFrameLocks noGrp="1"/>
          </p:cNvGraphicFramePr>
          <p:nvPr>
            <p:extLst>
              <p:ext uri="{D42A27DB-BD31-4B8C-83A1-F6EECF244321}">
                <p14:modId xmlns:p14="http://schemas.microsoft.com/office/powerpoint/2010/main" val="2121281524"/>
              </p:ext>
            </p:extLst>
          </p:nvPr>
        </p:nvGraphicFramePr>
        <p:xfrm>
          <a:off x="218053" y="1483018"/>
          <a:ext cx="4579715" cy="1764281"/>
        </p:xfrm>
        <a:graphic>
          <a:graphicData uri="http://schemas.openxmlformats.org/drawingml/2006/table">
            <a:tbl>
              <a:tblPr/>
              <a:tblGrid>
                <a:gridCol w="3074616">
                  <a:extLst>
                    <a:ext uri="{9D8B030D-6E8A-4147-A177-3AD203B41FA5}">
                      <a16:colId xmlns:a16="http://schemas.microsoft.com/office/drawing/2014/main" val="1862187254"/>
                    </a:ext>
                  </a:extLst>
                </a:gridCol>
                <a:gridCol w="1505099">
                  <a:extLst>
                    <a:ext uri="{9D8B030D-6E8A-4147-A177-3AD203B41FA5}">
                      <a16:colId xmlns:a16="http://schemas.microsoft.com/office/drawing/2014/main" val="3208236700"/>
                    </a:ext>
                  </a:extLst>
                </a:gridCol>
              </a:tblGrid>
              <a:tr h="430668">
                <a:tc gridSpan="2">
                  <a:txBody>
                    <a:bodyPr/>
                    <a:lstStyle/>
                    <a:p>
                      <a:pPr algn="ctr" rtl="0" fontAlgn="ctr"/>
                      <a:r>
                        <a:rPr lang="es-MX" sz="1400" b="1" i="0" u="none" strike="noStrike" dirty="0">
                          <a:solidFill>
                            <a:srgbClr val="FFFFFF"/>
                          </a:solidFill>
                          <a:effectLst/>
                          <a:latin typeface="Century Gothic" panose="020B0502020202020204" pitchFamily="34" charset="0"/>
                        </a:rPr>
                        <a:t>Materiales y suministros</a:t>
                      </a:r>
                    </a:p>
                  </a:txBody>
                  <a:tcPr marL="9525" marR="9525" marT="9525" marB="0"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3594565937"/>
                  </a:ext>
                </a:extLst>
              </a:tr>
              <a:tr h="490761">
                <a:tc>
                  <a:txBody>
                    <a:bodyPr/>
                    <a:lstStyle/>
                    <a:p>
                      <a:pPr algn="just" rtl="0" fontAlgn="ctr"/>
                      <a:r>
                        <a:rPr lang="es-MX" sz="1400" b="0" i="0" u="none" strike="noStrike" dirty="0">
                          <a:solidFill>
                            <a:srgbClr val="000000"/>
                          </a:solidFill>
                          <a:effectLst/>
                          <a:latin typeface="Century Gothic" panose="020B0502020202020204" pitchFamily="34" charset="0"/>
                        </a:rPr>
                        <a:t>Operación y funcionamiento de los Órganos Desconcentrados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5,599,450.00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36164828"/>
                  </a:ext>
                </a:extLst>
              </a:tr>
              <a:tr h="500777">
                <a:tc>
                  <a:txBody>
                    <a:bodyPr/>
                    <a:lstStyle/>
                    <a:p>
                      <a:pPr algn="just" rtl="0" fontAlgn="ctr"/>
                      <a:r>
                        <a:rPr lang="es-MX" sz="1400" b="0" i="0" u="none" strike="noStrike">
                          <a:solidFill>
                            <a:srgbClr val="000000"/>
                          </a:solidFill>
                          <a:effectLst/>
                          <a:latin typeface="Century Gothic" panose="020B0502020202020204" pitchFamily="34" charset="0"/>
                        </a:rPr>
                        <a:t>Operación y funcionamiento de oficina central</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400" b="0" i="0" u="none" strike="noStrike" dirty="0">
                          <a:solidFill>
                            <a:srgbClr val="000000"/>
                          </a:solidFill>
                          <a:effectLst/>
                          <a:latin typeface="Century Gothic" panose="020B0502020202020204" pitchFamily="34" charset="0"/>
                        </a:rPr>
                        <a:t> 3,858,350.00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975678682"/>
                  </a:ext>
                </a:extLst>
              </a:tr>
              <a:tr h="342075">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9,457,800.00  </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2451832915"/>
                  </a:ext>
                </a:extLst>
              </a:tr>
            </a:tbl>
          </a:graphicData>
        </a:graphic>
      </p:graphicFrame>
      <p:sp>
        <p:nvSpPr>
          <p:cNvPr id="2" name="Marcador de número de diapositiva 1">
            <a:extLst>
              <a:ext uri="{FF2B5EF4-FFF2-40B4-BE49-F238E27FC236}">
                <a16:creationId xmlns:a16="http://schemas.microsoft.com/office/drawing/2014/main" id="{BA04DB1D-FA40-9F43-A388-B8C5296BD4B5}"/>
              </a:ext>
            </a:extLst>
          </p:cNvPr>
          <p:cNvSpPr>
            <a:spLocks noGrp="1"/>
          </p:cNvSpPr>
          <p:nvPr>
            <p:ph type="sldNum" sz="quarter" idx="12"/>
          </p:nvPr>
        </p:nvSpPr>
        <p:spPr/>
        <p:txBody>
          <a:bodyPr/>
          <a:lstStyle/>
          <a:p>
            <a:fld id="{E5E9EB46-AD77-4AF2-976B-88C46CEFE23D}" type="slidenum">
              <a:rPr lang="es-MX" smtClean="0"/>
              <a:t>12</a:t>
            </a:fld>
            <a:endParaRPr lang="es-MX"/>
          </a:p>
        </p:txBody>
      </p:sp>
    </p:spTree>
    <p:extLst>
      <p:ext uri="{BB962C8B-B14F-4D97-AF65-F5344CB8AC3E}">
        <p14:creationId xmlns:p14="http://schemas.microsoft.com/office/powerpoint/2010/main" val="234518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5CF7A91-D017-43C4-8678-688A83433273}"/>
              </a:ext>
            </a:extLst>
          </p:cNvPr>
          <p:cNvSpPr txBox="1"/>
          <p:nvPr/>
        </p:nvSpPr>
        <p:spPr>
          <a:xfrm>
            <a:off x="4911576" y="1188816"/>
            <a:ext cx="3744351" cy="5608138"/>
          </a:xfrm>
          <a:prstGeom prst="rect">
            <a:avLst/>
          </a:prstGeom>
          <a:noFill/>
        </p:spPr>
        <p:txBody>
          <a:bodyPr wrap="square">
            <a:spAutoFit/>
          </a:bodyPr>
          <a:lstStyle/>
          <a:p>
            <a:pPr marL="85725" indent="-85725"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Servicios básicos para </a:t>
            </a:r>
            <a:r>
              <a:rPr lang="es-MX" sz="1400" dirty="0">
                <a:latin typeface="Century Gothic" panose="020B0502020202020204" pitchFamily="34" charset="0"/>
                <a:ea typeface="Calibri" panose="020F0502020204030204" pitchFamily="34" charset="0"/>
                <a:cs typeface="Times New Roman" panose="02020603050405020304" pitchFamily="18" charset="0"/>
              </a:rPr>
              <a:t>s</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ede alterna y OD (Energía eléctrica, agua).</a:t>
            </a:r>
          </a:p>
          <a:p>
            <a:pPr marL="85725" indent="-85725"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Sede alterna y Bodega de documentación y material del Proceso de Revocación.</a:t>
            </a:r>
          </a:p>
          <a:p>
            <a:pPr marL="85725" indent="-85725"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Inmuebles para Consejos Distritales.</a:t>
            </a:r>
          </a:p>
          <a:p>
            <a:pPr marL="85725" indent="-85725"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equipo de fotocopiado y equipos de cómputo.</a:t>
            </a:r>
          </a:p>
          <a:p>
            <a:pPr marL="85725" indent="-85725"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vehículos.</a:t>
            </a:r>
          </a:p>
          <a:p>
            <a:pPr marL="85725" indent="-85725"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Gastos  de los OD durante la Jornada Revocación de Mandato.</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Traducciones de Sesiones, acuerdos del Consejo General, Foros y talleres y materiales impresos.</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Gastos relativos a la Jornada del Proceso de Revocación de Mandato de oficinas centrales.</a:t>
            </a:r>
          </a:p>
          <a:p>
            <a:pPr marL="85725" indent="-85725" algn="just">
              <a:lnSpc>
                <a:spcPct val="107000"/>
              </a:lnSpc>
              <a:spcAft>
                <a:spcPts val="800"/>
              </a:spcAft>
              <a:buFont typeface="Arial" panose="020B0604020202020204" pitchFamily="34" charset="0"/>
              <a:buChar char="•"/>
            </a:pPr>
            <a:endParaRPr lang="es-MX" sz="1400" dirty="0">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7FCDD5CD-953B-41DB-B5AB-4C91E24DBFAC}"/>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217E5B71-E0F2-4CF8-962F-D2991671217C}"/>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6D291DCE-D0B4-49CA-B8B3-D56389A4BC2A}"/>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C5AD9A55-C2EA-4091-9D3C-44BA0FB82586}"/>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CuadroTexto 11">
            <a:extLst>
              <a:ext uri="{FF2B5EF4-FFF2-40B4-BE49-F238E27FC236}">
                <a16:creationId xmlns:a16="http://schemas.microsoft.com/office/drawing/2014/main" id="{FD874FA2-48A1-49F6-9978-2D41F6FA6A4E}"/>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4" name="Imagen 13">
            <a:extLst>
              <a:ext uri="{FF2B5EF4-FFF2-40B4-BE49-F238E27FC236}">
                <a16:creationId xmlns:a16="http://schemas.microsoft.com/office/drawing/2014/main" id="{A304C157-4A6F-4E58-9FB7-B7577E5E2499}"/>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2" name="Tabla 1">
            <a:extLst>
              <a:ext uri="{FF2B5EF4-FFF2-40B4-BE49-F238E27FC236}">
                <a16:creationId xmlns:a16="http://schemas.microsoft.com/office/drawing/2014/main" id="{DE32E848-5DD9-43A3-A167-699FF7B38A4D}"/>
              </a:ext>
            </a:extLst>
          </p:cNvPr>
          <p:cNvGraphicFramePr>
            <a:graphicFrameLocks noGrp="1"/>
          </p:cNvGraphicFramePr>
          <p:nvPr>
            <p:extLst>
              <p:ext uri="{D42A27DB-BD31-4B8C-83A1-F6EECF244321}">
                <p14:modId xmlns:p14="http://schemas.microsoft.com/office/powerpoint/2010/main" val="257777925"/>
              </p:ext>
            </p:extLst>
          </p:nvPr>
        </p:nvGraphicFramePr>
        <p:xfrm>
          <a:off x="116315" y="1225572"/>
          <a:ext cx="4522180" cy="5124415"/>
        </p:xfrm>
        <a:graphic>
          <a:graphicData uri="http://schemas.openxmlformats.org/drawingml/2006/table">
            <a:tbl>
              <a:tblPr/>
              <a:tblGrid>
                <a:gridCol w="2999844">
                  <a:extLst>
                    <a:ext uri="{9D8B030D-6E8A-4147-A177-3AD203B41FA5}">
                      <a16:colId xmlns:a16="http://schemas.microsoft.com/office/drawing/2014/main" val="1145282924"/>
                    </a:ext>
                  </a:extLst>
                </a:gridCol>
                <a:gridCol w="1522336">
                  <a:extLst>
                    <a:ext uri="{9D8B030D-6E8A-4147-A177-3AD203B41FA5}">
                      <a16:colId xmlns:a16="http://schemas.microsoft.com/office/drawing/2014/main" val="1782013378"/>
                    </a:ext>
                  </a:extLst>
                </a:gridCol>
              </a:tblGrid>
              <a:tr h="532653">
                <a:tc gridSpan="2">
                  <a:txBody>
                    <a:bodyPr/>
                    <a:lstStyle/>
                    <a:p>
                      <a:pPr algn="ctr" rtl="0" fontAlgn="ctr"/>
                      <a:r>
                        <a:rPr lang="es-MX" sz="1400" b="1" i="0" u="none" strike="noStrike" dirty="0">
                          <a:solidFill>
                            <a:srgbClr val="FFFFFF"/>
                          </a:solidFill>
                          <a:effectLst/>
                          <a:latin typeface="Century Gothic" panose="020B0502020202020204" pitchFamily="34" charset="0"/>
                        </a:rPr>
                        <a:t>SERVICIOS GENERALES</a:t>
                      </a:r>
                    </a:p>
                  </a:txBody>
                  <a:tcPr marL="9525" marR="9525" marT="9525" marB="0"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213957275"/>
                  </a:ext>
                </a:extLst>
              </a:tr>
              <a:tr h="606977">
                <a:tc>
                  <a:txBody>
                    <a:bodyPr/>
                    <a:lstStyle/>
                    <a:p>
                      <a:pPr algn="l" rtl="0" fontAlgn="ctr"/>
                      <a:r>
                        <a:rPr lang="es-MX" sz="1400" b="0" i="0" u="none" strike="noStrike" dirty="0">
                          <a:solidFill>
                            <a:srgbClr val="000000"/>
                          </a:solidFill>
                          <a:effectLst/>
                          <a:latin typeface="Century Gothic" panose="020B0502020202020204" pitchFamily="34" charset="0"/>
                        </a:rPr>
                        <a:t>Operación y funcionamiento de los Órganos Desconcentrados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16,968,219.72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57377517"/>
                  </a:ext>
                </a:extLst>
              </a:tr>
              <a:tr h="567337">
                <a:tc>
                  <a:txBody>
                    <a:bodyPr/>
                    <a:lstStyle/>
                    <a:p>
                      <a:pPr algn="l" rtl="0" fontAlgn="ctr"/>
                      <a:r>
                        <a:rPr lang="es-MX" sz="1400" b="0" i="0" u="none" strike="noStrike" dirty="0">
                          <a:solidFill>
                            <a:srgbClr val="000000"/>
                          </a:solidFill>
                          <a:effectLst/>
                          <a:latin typeface="Century Gothic" panose="020B0502020202020204" pitchFamily="34" charset="0"/>
                        </a:rPr>
                        <a:t>Comisiones oficiales, oficina central</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400" b="0" i="0" u="none" strike="noStrike" dirty="0">
                          <a:solidFill>
                            <a:srgbClr val="000000"/>
                          </a:solidFill>
                          <a:effectLst/>
                          <a:latin typeface="Century Gothic" panose="020B0502020202020204" pitchFamily="34" charset="0"/>
                        </a:rPr>
                        <a:t> 8,211,000.00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91255333"/>
                  </a:ext>
                </a:extLst>
              </a:tr>
              <a:tr h="606977">
                <a:tc>
                  <a:txBody>
                    <a:bodyPr/>
                    <a:lstStyle/>
                    <a:p>
                      <a:pPr algn="l" rtl="0" fontAlgn="ctr"/>
                      <a:r>
                        <a:rPr lang="es-MX" sz="1400" b="0" i="0" u="none" strike="noStrike" dirty="0">
                          <a:solidFill>
                            <a:srgbClr val="000000"/>
                          </a:solidFill>
                          <a:effectLst/>
                          <a:latin typeface="Century Gothic" panose="020B0502020202020204" pitchFamily="34" charset="0"/>
                        </a:rPr>
                        <a:t>Traducciones en Lenguaje de Señas y Lenguas Originarias</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3,296,000.00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985654"/>
                  </a:ext>
                </a:extLst>
              </a:tr>
              <a:tr h="309682">
                <a:tc>
                  <a:txBody>
                    <a:bodyPr/>
                    <a:lstStyle/>
                    <a:p>
                      <a:pPr algn="l" rtl="0" fontAlgn="ctr"/>
                      <a:r>
                        <a:rPr lang="es-MX" sz="1400" b="0" i="0" u="none" strike="noStrike" dirty="0">
                          <a:solidFill>
                            <a:srgbClr val="000000"/>
                          </a:solidFill>
                          <a:effectLst/>
                          <a:latin typeface="Century Gothic" panose="020B0502020202020204" pitchFamily="34" charset="0"/>
                        </a:rPr>
                        <a:t>CAE y SE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400" b="0" i="0" u="none" strike="noStrike" dirty="0">
                          <a:solidFill>
                            <a:srgbClr val="000000"/>
                          </a:solidFill>
                          <a:effectLst/>
                          <a:latin typeface="Century Gothic" panose="020B0502020202020204" pitchFamily="34" charset="0"/>
                        </a:rPr>
                        <a:t>  10,749,723.60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1132534518"/>
                  </a:ext>
                </a:extLst>
              </a:tr>
              <a:tr h="309682">
                <a:tc>
                  <a:txBody>
                    <a:bodyPr/>
                    <a:lstStyle/>
                    <a:p>
                      <a:pPr algn="l" rtl="0" fontAlgn="ctr"/>
                      <a:r>
                        <a:rPr lang="es-MX" sz="1400" b="0" i="0" u="none" strike="noStrike" dirty="0">
                          <a:solidFill>
                            <a:srgbClr val="000000"/>
                          </a:solidFill>
                          <a:effectLst/>
                          <a:latin typeface="Century Gothic" panose="020B0502020202020204" pitchFamily="34" charset="0"/>
                        </a:rPr>
                        <a:t>Jornada de Revocación de Mandato</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1,909,350.00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600815398"/>
                  </a:ext>
                </a:extLst>
              </a:tr>
              <a:tr h="567337">
                <a:tc>
                  <a:txBody>
                    <a:bodyPr/>
                    <a:lstStyle/>
                    <a:p>
                      <a:pPr algn="l" rtl="0" fontAlgn="ctr"/>
                      <a:r>
                        <a:rPr lang="es-MX" sz="1400" b="0" i="0" u="none" strike="noStrike" dirty="0">
                          <a:solidFill>
                            <a:srgbClr val="000000"/>
                          </a:solidFill>
                          <a:effectLst/>
                          <a:latin typeface="Century Gothic" panose="020B0502020202020204" pitchFamily="34" charset="0"/>
                        </a:rPr>
                        <a:t>Traslado de Documentación y Material de Revocación de Mandato</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400" b="0" i="0" u="none" strike="noStrike" dirty="0">
                          <a:solidFill>
                            <a:srgbClr val="000000"/>
                          </a:solidFill>
                          <a:effectLst/>
                          <a:latin typeface="Century Gothic" panose="020B0502020202020204" pitchFamily="34" charset="0"/>
                        </a:rPr>
                        <a:t>1,010,000.00</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39718140"/>
                  </a:ext>
                </a:extLst>
              </a:tr>
              <a:tr h="567337">
                <a:tc>
                  <a:txBody>
                    <a:bodyPr/>
                    <a:lstStyle/>
                    <a:p>
                      <a:pPr algn="l" rtl="0" fontAlgn="ctr"/>
                      <a:r>
                        <a:rPr lang="es-MX" sz="1400" b="0" i="0" u="none" strike="noStrike" dirty="0">
                          <a:solidFill>
                            <a:srgbClr val="000000"/>
                          </a:solidFill>
                          <a:effectLst/>
                          <a:latin typeface="Century Gothic" panose="020B0502020202020204" pitchFamily="34" charset="0"/>
                        </a:rPr>
                        <a:t>Mecanismos de Distribución y Recolección</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15,000,000.00</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982877806"/>
                  </a:ext>
                </a:extLst>
              </a:tr>
              <a:tr h="567337">
                <a:tc>
                  <a:txBody>
                    <a:bodyPr/>
                    <a:lstStyle/>
                    <a:p>
                      <a:pPr algn="l" rtl="0" fontAlgn="ctr"/>
                      <a:r>
                        <a:rPr lang="es-MX" sz="1400" b="0" i="0" u="none" strike="noStrike" dirty="0">
                          <a:solidFill>
                            <a:srgbClr val="000000"/>
                          </a:solidFill>
                          <a:effectLst/>
                          <a:latin typeface="Century Gothic" panose="020B0502020202020204" pitchFamily="34" charset="0"/>
                        </a:rPr>
                        <a:t>Convenio con medios de comunicación</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tc>
                  <a:txBody>
                    <a:bodyPr/>
                    <a:lstStyle/>
                    <a:p>
                      <a:pPr algn="r" rtl="0" fontAlgn="ctr"/>
                      <a:r>
                        <a:rPr lang="es-MX" sz="1400" b="0" i="0" u="none" strike="noStrike" dirty="0">
                          <a:solidFill>
                            <a:srgbClr val="000000"/>
                          </a:solidFill>
                          <a:effectLst/>
                          <a:latin typeface="Century Gothic" panose="020B0502020202020204" pitchFamily="34" charset="0"/>
                        </a:rPr>
                        <a:t>2,025,000.00</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1E1E1"/>
                    </a:solidFill>
                  </a:tcPr>
                </a:tc>
                <a:extLst>
                  <a:ext uri="{0D108BD9-81ED-4DB2-BD59-A6C34878D82A}">
                    <a16:rowId xmlns:a16="http://schemas.microsoft.com/office/drawing/2014/main" val="4157255053"/>
                  </a:ext>
                </a:extLst>
              </a:tr>
              <a:tr h="280265">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59,169,293.32  </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3804262097"/>
                  </a:ext>
                </a:extLst>
              </a:tr>
            </a:tbl>
          </a:graphicData>
        </a:graphic>
      </p:graphicFrame>
      <p:sp>
        <p:nvSpPr>
          <p:cNvPr id="3" name="Marcador de número de diapositiva 2">
            <a:extLst>
              <a:ext uri="{FF2B5EF4-FFF2-40B4-BE49-F238E27FC236}">
                <a16:creationId xmlns:a16="http://schemas.microsoft.com/office/drawing/2014/main" id="{287927A5-A0E3-774E-8CA1-A63575B1A6E9}"/>
              </a:ext>
            </a:extLst>
          </p:cNvPr>
          <p:cNvSpPr>
            <a:spLocks noGrp="1"/>
          </p:cNvSpPr>
          <p:nvPr>
            <p:ph type="sldNum" sz="quarter" idx="12"/>
          </p:nvPr>
        </p:nvSpPr>
        <p:spPr/>
        <p:txBody>
          <a:bodyPr/>
          <a:lstStyle/>
          <a:p>
            <a:fld id="{E5E9EB46-AD77-4AF2-976B-88C46CEFE23D}" type="slidenum">
              <a:rPr lang="es-MX" smtClean="0"/>
              <a:t>13</a:t>
            </a:fld>
            <a:endParaRPr lang="es-MX"/>
          </a:p>
        </p:txBody>
      </p:sp>
    </p:spTree>
    <p:extLst>
      <p:ext uri="{BB962C8B-B14F-4D97-AF65-F5344CB8AC3E}">
        <p14:creationId xmlns:p14="http://schemas.microsoft.com/office/powerpoint/2010/main" val="1282146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DD5CD-953B-41DB-B5AB-4C91E24DBFAC}"/>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217E5B71-E0F2-4CF8-962F-D2991671217C}"/>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6D291DCE-D0B4-49CA-B8B3-D56389A4BC2A}"/>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C5AD9A55-C2EA-4091-9D3C-44BA0FB82586}"/>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CuadroTexto 11">
            <a:extLst>
              <a:ext uri="{FF2B5EF4-FFF2-40B4-BE49-F238E27FC236}">
                <a16:creationId xmlns:a16="http://schemas.microsoft.com/office/drawing/2014/main" id="{FD874FA2-48A1-49F6-9978-2D41F6FA6A4E}"/>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4" name="Imagen 13">
            <a:extLst>
              <a:ext uri="{FF2B5EF4-FFF2-40B4-BE49-F238E27FC236}">
                <a16:creationId xmlns:a16="http://schemas.microsoft.com/office/drawing/2014/main" id="{A304C157-4A6F-4E58-9FB7-B7577E5E2499}"/>
              </a:ext>
            </a:extLst>
          </p:cNvPr>
          <p:cNvPicPr>
            <a:picLocks noChangeAspect="1"/>
          </p:cNvPicPr>
          <p:nvPr/>
        </p:nvPicPr>
        <p:blipFill>
          <a:blip r:embed="rId3"/>
          <a:stretch>
            <a:fillRect/>
          </a:stretch>
        </p:blipFill>
        <p:spPr>
          <a:xfrm>
            <a:off x="29201" y="240888"/>
            <a:ext cx="990738" cy="447737"/>
          </a:xfrm>
          <a:prstGeom prst="rect">
            <a:avLst/>
          </a:prstGeom>
        </p:spPr>
      </p:pic>
      <p:sp>
        <p:nvSpPr>
          <p:cNvPr id="10" name="CuadroTexto 9">
            <a:extLst>
              <a:ext uri="{FF2B5EF4-FFF2-40B4-BE49-F238E27FC236}">
                <a16:creationId xmlns:a16="http://schemas.microsoft.com/office/drawing/2014/main" id="{A62249FF-9D4D-40B1-843C-D7A102E406B9}"/>
              </a:ext>
            </a:extLst>
          </p:cNvPr>
          <p:cNvSpPr txBox="1"/>
          <p:nvPr/>
        </p:nvSpPr>
        <p:spPr>
          <a:xfrm>
            <a:off x="5068710" y="1423459"/>
            <a:ext cx="3291702" cy="255954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Equipamiento y acondicionamiento de casillas (renta de sillas, lonas, sanitarios.</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Apoyo de alimentos y limpieza a funcionarios de mesas directivas de casillas.</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Materiales e insumos de oficina.</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Monitoreo de casillas.</a:t>
            </a:r>
          </a:p>
          <a:p>
            <a:pPr algn="just">
              <a:lnSpc>
                <a:spcPct val="107000"/>
              </a:lnSpc>
              <a:spcAft>
                <a:spcPts val="800"/>
              </a:spcAft>
            </a:pPr>
            <a:endParaRPr lang="es-MX" sz="1400" dirty="0">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9" name="Tabla 8">
            <a:extLst>
              <a:ext uri="{FF2B5EF4-FFF2-40B4-BE49-F238E27FC236}">
                <a16:creationId xmlns:a16="http://schemas.microsoft.com/office/drawing/2014/main" id="{2CD4AC83-0E3A-4395-87CC-B38A37EF8F4F}"/>
              </a:ext>
            </a:extLst>
          </p:cNvPr>
          <p:cNvGraphicFramePr>
            <a:graphicFrameLocks noGrp="1"/>
          </p:cNvGraphicFramePr>
          <p:nvPr>
            <p:extLst>
              <p:ext uri="{D42A27DB-BD31-4B8C-83A1-F6EECF244321}">
                <p14:modId xmlns:p14="http://schemas.microsoft.com/office/powerpoint/2010/main" val="1483906746"/>
              </p:ext>
            </p:extLst>
          </p:nvPr>
        </p:nvGraphicFramePr>
        <p:xfrm>
          <a:off x="288847" y="1393650"/>
          <a:ext cx="4779863" cy="1372129"/>
        </p:xfrm>
        <a:graphic>
          <a:graphicData uri="http://schemas.openxmlformats.org/drawingml/2006/table">
            <a:tbl>
              <a:tblPr/>
              <a:tblGrid>
                <a:gridCol w="3249994">
                  <a:extLst>
                    <a:ext uri="{9D8B030D-6E8A-4147-A177-3AD203B41FA5}">
                      <a16:colId xmlns:a16="http://schemas.microsoft.com/office/drawing/2014/main" val="3669589347"/>
                    </a:ext>
                  </a:extLst>
                </a:gridCol>
                <a:gridCol w="1529869">
                  <a:extLst>
                    <a:ext uri="{9D8B030D-6E8A-4147-A177-3AD203B41FA5}">
                      <a16:colId xmlns:a16="http://schemas.microsoft.com/office/drawing/2014/main" val="4044759359"/>
                    </a:ext>
                  </a:extLst>
                </a:gridCol>
              </a:tblGrid>
              <a:tr h="489923">
                <a:tc gridSpan="2">
                  <a:txBody>
                    <a:bodyPr/>
                    <a:lstStyle/>
                    <a:p>
                      <a:pPr algn="ctr" rtl="0" fontAlgn="ctr"/>
                      <a:r>
                        <a:rPr lang="es-MX" sz="1400" b="1" i="0" u="none" strike="noStrike" dirty="0">
                          <a:solidFill>
                            <a:srgbClr val="FFFFFF"/>
                          </a:solidFill>
                          <a:effectLst/>
                          <a:latin typeface="Century Gothic" panose="020B0502020202020204" pitchFamily="34" charset="0"/>
                        </a:rPr>
                        <a:t>SERVICIOS GENERALES</a:t>
                      </a:r>
                    </a:p>
                  </a:txBody>
                  <a:tcPr marL="9525" marR="9525" marT="9525" marB="0"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4041515710"/>
                  </a:ext>
                </a:extLst>
              </a:tr>
              <a:tr h="441103">
                <a:tc>
                  <a:txBody>
                    <a:bodyPr/>
                    <a:lstStyle/>
                    <a:p>
                      <a:pPr algn="ctr" rtl="0" fontAlgn="ctr"/>
                      <a:r>
                        <a:rPr lang="es-MX" sz="1400" b="0" i="0" u="none" strike="noStrike" dirty="0">
                          <a:solidFill>
                            <a:srgbClr val="000000"/>
                          </a:solidFill>
                          <a:effectLst/>
                          <a:latin typeface="Century Gothic" panose="020B0502020202020204" pitchFamily="34" charset="0"/>
                        </a:rPr>
                        <a:t>Instalación de mesas de casilla</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20,282,640.00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79578214"/>
                  </a:ext>
                </a:extLst>
              </a:tr>
              <a:tr h="441103">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20,282,640.00 </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661893964"/>
                  </a:ext>
                </a:extLst>
              </a:tr>
            </a:tbl>
          </a:graphicData>
        </a:graphic>
      </p:graphicFrame>
      <p:sp>
        <p:nvSpPr>
          <p:cNvPr id="2" name="Marcador de número de diapositiva 1">
            <a:extLst>
              <a:ext uri="{FF2B5EF4-FFF2-40B4-BE49-F238E27FC236}">
                <a16:creationId xmlns:a16="http://schemas.microsoft.com/office/drawing/2014/main" id="{25F1F983-F988-EB4E-9DD6-141AFD565590}"/>
              </a:ext>
            </a:extLst>
          </p:cNvPr>
          <p:cNvSpPr>
            <a:spLocks noGrp="1"/>
          </p:cNvSpPr>
          <p:nvPr>
            <p:ph type="sldNum" sz="quarter" idx="12"/>
          </p:nvPr>
        </p:nvSpPr>
        <p:spPr/>
        <p:txBody>
          <a:bodyPr/>
          <a:lstStyle/>
          <a:p>
            <a:fld id="{E5E9EB46-AD77-4AF2-976B-88C46CEFE23D}" type="slidenum">
              <a:rPr lang="es-MX" smtClean="0"/>
              <a:t>14</a:t>
            </a:fld>
            <a:endParaRPr lang="es-MX"/>
          </a:p>
        </p:txBody>
      </p:sp>
    </p:spTree>
    <p:extLst>
      <p:ext uri="{BB962C8B-B14F-4D97-AF65-F5344CB8AC3E}">
        <p14:creationId xmlns:p14="http://schemas.microsoft.com/office/powerpoint/2010/main" val="1815418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A5F4841-E363-4848-9847-7F0540AB28E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6350086B-69BE-4B60-B961-EAF21F7CAF7C}"/>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800F1953-A76D-4CA9-84D8-ED5F44DE2310}"/>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0CBC62B8-2B5A-4B0B-B28E-80369BBD77B2}"/>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 name="CuadroTexto 9">
            <a:extLst>
              <a:ext uri="{FF2B5EF4-FFF2-40B4-BE49-F238E27FC236}">
                <a16:creationId xmlns:a16="http://schemas.microsoft.com/office/drawing/2014/main" id="{DDC0C20A-2128-467C-A114-E6F2CAC70962}"/>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1" name="Imagen 10">
            <a:extLst>
              <a:ext uri="{FF2B5EF4-FFF2-40B4-BE49-F238E27FC236}">
                <a16:creationId xmlns:a16="http://schemas.microsoft.com/office/drawing/2014/main" id="{83F7400D-5BED-414B-B07C-E11950B1478C}"/>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D629A55C-792F-4F3B-8A6C-EDA28860CF6E}"/>
              </a:ext>
            </a:extLst>
          </p:cNvPr>
          <p:cNvGraphicFramePr>
            <a:graphicFrameLocks noGrp="1"/>
          </p:cNvGraphicFramePr>
          <p:nvPr>
            <p:extLst>
              <p:ext uri="{D42A27DB-BD31-4B8C-83A1-F6EECF244321}">
                <p14:modId xmlns:p14="http://schemas.microsoft.com/office/powerpoint/2010/main" val="2844600298"/>
              </p:ext>
            </p:extLst>
          </p:nvPr>
        </p:nvGraphicFramePr>
        <p:xfrm>
          <a:off x="197951" y="4310521"/>
          <a:ext cx="4803785" cy="1340783"/>
        </p:xfrm>
        <a:graphic>
          <a:graphicData uri="http://schemas.openxmlformats.org/drawingml/2006/table">
            <a:tbl>
              <a:tblPr/>
              <a:tblGrid>
                <a:gridCol w="3266259">
                  <a:extLst>
                    <a:ext uri="{9D8B030D-6E8A-4147-A177-3AD203B41FA5}">
                      <a16:colId xmlns:a16="http://schemas.microsoft.com/office/drawing/2014/main" val="3669589347"/>
                    </a:ext>
                  </a:extLst>
                </a:gridCol>
                <a:gridCol w="1537526">
                  <a:extLst>
                    <a:ext uri="{9D8B030D-6E8A-4147-A177-3AD203B41FA5}">
                      <a16:colId xmlns:a16="http://schemas.microsoft.com/office/drawing/2014/main" val="4044759359"/>
                    </a:ext>
                  </a:extLst>
                </a:gridCol>
              </a:tblGrid>
              <a:tr h="478731">
                <a:tc gridSpan="2">
                  <a:txBody>
                    <a:bodyPr/>
                    <a:lstStyle/>
                    <a:p>
                      <a:pPr algn="ctr" rtl="0" fontAlgn="ctr"/>
                      <a:r>
                        <a:rPr lang="es-MX" sz="1400" b="1" i="0" u="none" strike="noStrike" dirty="0">
                          <a:solidFill>
                            <a:srgbClr val="FFFFFF"/>
                          </a:solidFill>
                          <a:effectLst/>
                          <a:latin typeface="Century Gothic" panose="020B0502020202020204" pitchFamily="34" charset="0"/>
                        </a:rPr>
                        <a:t>SERVICIOS GENERALES</a:t>
                      </a:r>
                    </a:p>
                  </a:txBody>
                  <a:tcPr marL="9525" marR="9525" marT="9525" marB="0"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4041515710"/>
                  </a:ext>
                </a:extLst>
              </a:tr>
              <a:tr h="431026">
                <a:tc>
                  <a:txBody>
                    <a:bodyPr/>
                    <a:lstStyle/>
                    <a:p>
                      <a:pPr algn="ctr" rtl="0" fontAlgn="ctr"/>
                      <a:r>
                        <a:rPr lang="es-MX" sz="1400" b="0" i="0" u="none" strike="noStrike" dirty="0">
                          <a:solidFill>
                            <a:srgbClr val="000000"/>
                          </a:solidFill>
                          <a:effectLst/>
                          <a:latin typeface="Century Gothic" panose="020B0502020202020204" pitchFamily="34" charset="0"/>
                        </a:rPr>
                        <a:t>Estratégicos</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8,450,000.00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79578214"/>
                  </a:ext>
                </a:extLst>
              </a:tr>
              <a:tr h="431026">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8,450,000.00  </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661893964"/>
                  </a:ext>
                </a:extLst>
              </a:tr>
            </a:tbl>
          </a:graphicData>
        </a:graphic>
      </p:graphicFrame>
      <p:sp>
        <p:nvSpPr>
          <p:cNvPr id="12" name="CuadroTexto 11">
            <a:extLst>
              <a:ext uri="{FF2B5EF4-FFF2-40B4-BE49-F238E27FC236}">
                <a16:creationId xmlns:a16="http://schemas.microsoft.com/office/drawing/2014/main" id="{F109F116-E52E-4FA4-ACC1-FD9420EE51E0}"/>
              </a:ext>
            </a:extLst>
          </p:cNvPr>
          <p:cNvSpPr txBox="1"/>
          <p:nvPr/>
        </p:nvSpPr>
        <p:spPr>
          <a:xfrm>
            <a:off x="5214722" y="3521924"/>
            <a:ext cx="3167522" cy="291797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Red Estatal de comunicación (finiquito).</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Monitoreo de medios relativo al proceso de Revocación de Mandato</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 (finiquito)</a:t>
            </a:r>
            <a:r>
              <a:rPr lang="es-MX" sz="1400" dirty="0">
                <a:latin typeface="Century Gothic" panose="020B050202020202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Producción de Spots de radio y televisión.</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Convenio con empresa que transmita acciones relativas al Proceso de Revocación de Mandato</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 (finiquito).</a:t>
            </a:r>
            <a:endParaRPr lang="es-MX" sz="1400"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Marcador de número de diapositiva 1">
            <a:extLst>
              <a:ext uri="{FF2B5EF4-FFF2-40B4-BE49-F238E27FC236}">
                <a16:creationId xmlns:a16="http://schemas.microsoft.com/office/drawing/2014/main" id="{8ABDEC20-597B-5646-9983-613B98319255}"/>
              </a:ext>
            </a:extLst>
          </p:cNvPr>
          <p:cNvSpPr>
            <a:spLocks noGrp="1"/>
          </p:cNvSpPr>
          <p:nvPr>
            <p:ph type="sldNum" sz="quarter" idx="12"/>
          </p:nvPr>
        </p:nvSpPr>
        <p:spPr/>
        <p:txBody>
          <a:bodyPr/>
          <a:lstStyle/>
          <a:p>
            <a:fld id="{E5E9EB46-AD77-4AF2-976B-88C46CEFE23D}" type="slidenum">
              <a:rPr lang="es-MX" smtClean="0"/>
              <a:t>15</a:t>
            </a:fld>
            <a:endParaRPr lang="es-MX"/>
          </a:p>
        </p:txBody>
      </p:sp>
      <p:graphicFrame>
        <p:nvGraphicFramePr>
          <p:cNvPr id="13" name="Tabla 12">
            <a:extLst>
              <a:ext uri="{FF2B5EF4-FFF2-40B4-BE49-F238E27FC236}">
                <a16:creationId xmlns:a16="http://schemas.microsoft.com/office/drawing/2014/main" id="{9D5D3A49-1748-2941-94B8-609C1B9160CF}"/>
              </a:ext>
            </a:extLst>
          </p:cNvPr>
          <p:cNvGraphicFramePr>
            <a:graphicFrameLocks noGrp="1"/>
          </p:cNvGraphicFramePr>
          <p:nvPr>
            <p:extLst>
              <p:ext uri="{D42A27DB-BD31-4B8C-83A1-F6EECF244321}">
                <p14:modId xmlns:p14="http://schemas.microsoft.com/office/powerpoint/2010/main" val="117510489"/>
              </p:ext>
            </p:extLst>
          </p:nvPr>
        </p:nvGraphicFramePr>
        <p:xfrm>
          <a:off x="252564" y="1502016"/>
          <a:ext cx="4803785" cy="1340783"/>
        </p:xfrm>
        <a:graphic>
          <a:graphicData uri="http://schemas.openxmlformats.org/drawingml/2006/table">
            <a:tbl>
              <a:tblPr/>
              <a:tblGrid>
                <a:gridCol w="3266259">
                  <a:extLst>
                    <a:ext uri="{9D8B030D-6E8A-4147-A177-3AD203B41FA5}">
                      <a16:colId xmlns:a16="http://schemas.microsoft.com/office/drawing/2014/main" val="3669589347"/>
                    </a:ext>
                  </a:extLst>
                </a:gridCol>
                <a:gridCol w="1537526">
                  <a:extLst>
                    <a:ext uri="{9D8B030D-6E8A-4147-A177-3AD203B41FA5}">
                      <a16:colId xmlns:a16="http://schemas.microsoft.com/office/drawing/2014/main" val="4044759359"/>
                    </a:ext>
                  </a:extLst>
                </a:gridCol>
              </a:tblGrid>
              <a:tr h="478731">
                <a:tc gridSpan="2">
                  <a:txBody>
                    <a:bodyPr/>
                    <a:lstStyle/>
                    <a:p>
                      <a:pPr algn="ctr" rtl="0" fontAlgn="ctr"/>
                      <a:r>
                        <a:rPr lang="es-MX" sz="1400" b="1" i="0" u="none" strike="noStrike" dirty="0">
                          <a:solidFill>
                            <a:srgbClr val="FFFFFF"/>
                          </a:solidFill>
                          <a:effectLst/>
                          <a:latin typeface="Century Gothic" panose="020B0502020202020204" pitchFamily="34" charset="0"/>
                        </a:rPr>
                        <a:t>SERVICIOS GENERALES</a:t>
                      </a:r>
                    </a:p>
                  </a:txBody>
                  <a:tcPr marL="9525" marR="9525" marT="9525" marB="0"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4041515710"/>
                  </a:ext>
                </a:extLst>
              </a:tr>
              <a:tr h="431026">
                <a:tc>
                  <a:txBody>
                    <a:bodyPr/>
                    <a:lstStyle/>
                    <a:p>
                      <a:pPr algn="ctr" rtl="0" fontAlgn="ctr"/>
                      <a:r>
                        <a:rPr lang="es-MX" sz="1400" b="0" i="0" u="none" strike="noStrike" dirty="0">
                          <a:solidFill>
                            <a:srgbClr val="000000"/>
                          </a:solidFill>
                          <a:effectLst/>
                          <a:latin typeface="Century Gothic" panose="020B0502020202020204" pitchFamily="34" charset="0"/>
                        </a:rPr>
                        <a:t>Gastos de Campo (Recorrido)</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10,176,000.00   </a:t>
                      </a:r>
                    </a:p>
                  </a:txBody>
                  <a:tcPr marL="9525" marR="9525" marT="9525"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79578214"/>
                  </a:ext>
                </a:extLst>
              </a:tr>
              <a:tr h="431026">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10,176,000.00  </a:t>
                      </a:r>
                    </a:p>
                  </a:txBody>
                  <a:tcPr marL="9525" marR="9525" marT="9525" marB="0"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661893964"/>
                  </a:ext>
                </a:extLst>
              </a:tr>
            </a:tbl>
          </a:graphicData>
        </a:graphic>
      </p:graphicFrame>
      <p:sp>
        <p:nvSpPr>
          <p:cNvPr id="5" name="Rectángulo 4">
            <a:extLst>
              <a:ext uri="{FF2B5EF4-FFF2-40B4-BE49-F238E27FC236}">
                <a16:creationId xmlns:a16="http://schemas.microsoft.com/office/drawing/2014/main" id="{C7D6A06B-E542-214B-82A7-2C5CC8981B18}"/>
              </a:ext>
            </a:extLst>
          </p:cNvPr>
          <p:cNvSpPr/>
          <p:nvPr/>
        </p:nvSpPr>
        <p:spPr>
          <a:xfrm>
            <a:off x="5329431" y="1372188"/>
            <a:ext cx="2906611" cy="1600438"/>
          </a:xfrm>
          <a:prstGeom prst="rect">
            <a:avLst/>
          </a:prstGeom>
        </p:spPr>
        <p:txBody>
          <a:bodyPr wrap="square">
            <a:spAutoFit/>
          </a:bodyPr>
          <a:lstStyle/>
          <a:p>
            <a:pPr algn="just"/>
            <a:endParaRPr lang="es-MX" sz="1400" dirty="0">
              <a:latin typeface="Century Gothic" panose="020B0502020202020204" pitchFamily="34" charset="0"/>
            </a:endParaRPr>
          </a:p>
          <a:p>
            <a:pPr marL="285750" indent="-285750" algn="just">
              <a:buFont typeface="Arial" panose="020B0604020202020204" pitchFamily="34" charset="0"/>
              <a:buChar char="•"/>
            </a:pPr>
            <a:r>
              <a:rPr lang="es-MX" sz="1400" dirty="0">
                <a:latin typeface="Century Gothic" panose="020B0502020202020204" pitchFamily="34" charset="0"/>
              </a:rPr>
              <a:t>Apoyo a supervisores y capacitadores  y asistentes del proceso de revocación de mandato. (Recorridos para entrega de agradecimientos)</a:t>
            </a:r>
          </a:p>
        </p:txBody>
      </p:sp>
    </p:spTree>
    <p:extLst>
      <p:ext uri="{BB962C8B-B14F-4D97-AF65-F5344CB8AC3E}">
        <p14:creationId xmlns:p14="http://schemas.microsoft.com/office/powerpoint/2010/main" val="408879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A5F4841-E363-4848-9847-7F0540AB28E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6350086B-69BE-4B60-B961-EAF21F7CAF7C}"/>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800F1953-A76D-4CA9-84D8-ED5F44DE2310}"/>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0CBC62B8-2B5A-4B0B-B28E-80369BBD77B2}"/>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 name="CuadroTexto 9">
            <a:extLst>
              <a:ext uri="{FF2B5EF4-FFF2-40B4-BE49-F238E27FC236}">
                <a16:creationId xmlns:a16="http://schemas.microsoft.com/office/drawing/2014/main" id="{DDC0C20A-2128-467C-A114-E6F2CAC70962}"/>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pic>
        <p:nvPicPr>
          <p:cNvPr id="11" name="Imagen 10">
            <a:extLst>
              <a:ext uri="{FF2B5EF4-FFF2-40B4-BE49-F238E27FC236}">
                <a16:creationId xmlns:a16="http://schemas.microsoft.com/office/drawing/2014/main" id="{83F7400D-5BED-414B-B07C-E11950B1478C}"/>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9" name="Tabla 8">
            <a:extLst>
              <a:ext uri="{FF2B5EF4-FFF2-40B4-BE49-F238E27FC236}">
                <a16:creationId xmlns:a16="http://schemas.microsoft.com/office/drawing/2014/main" id="{0DA88EDE-47B0-45CC-8649-7EC347320589}"/>
              </a:ext>
            </a:extLst>
          </p:cNvPr>
          <p:cNvGraphicFramePr>
            <a:graphicFrameLocks noGrp="1"/>
          </p:cNvGraphicFramePr>
          <p:nvPr>
            <p:extLst>
              <p:ext uri="{D42A27DB-BD31-4B8C-83A1-F6EECF244321}">
                <p14:modId xmlns:p14="http://schemas.microsoft.com/office/powerpoint/2010/main" val="2550233655"/>
              </p:ext>
            </p:extLst>
          </p:nvPr>
        </p:nvGraphicFramePr>
        <p:xfrm>
          <a:off x="366526" y="1577004"/>
          <a:ext cx="4611871" cy="1512001"/>
        </p:xfrm>
        <a:graphic>
          <a:graphicData uri="http://schemas.openxmlformats.org/drawingml/2006/table">
            <a:tbl>
              <a:tblPr/>
              <a:tblGrid>
                <a:gridCol w="3133684">
                  <a:extLst>
                    <a:ext uri="{9D8B030D-6E8A-4147-A177-3AD203B41FA5}">
                      <a16:colId xmlns:a16="http://schemas.microsoft.com/office/drawing/2014/main" val="1016106971"/>
                    </a:ext>
                  </a:extLst>
                </a:gridCol>
                <a:gridCol w="1478187">
                  <a:extLst>
                    <a:ext uri="{9D8B030D-6E8A-4147-A177-3AD203B41FA5}">
                      <a16:colId xmlns:a16="http://schemas.microsoft.com/office/drawing/2014/main" val="239879091"/>
                    </a:ext>
                  </a:extLst>
                </a:gridCol>
              </a:tblGrid>
              <a:tr h="419198">
                <a:tc gridSpan="2">
                  <a:txBody>
                    <a:bodyPr/>
                    <a:lstStyle/>
                    <a:p>
                      <a:pPr algn="ctr" rtl="0" fontAlgn="ctr"/>
                      <a:r>
                        <a:rPr lang="es-MX" sz="1400" b="1" i="0" u="none" strike="noStrike" dirty="0">
                          <a:solidFill>
                            <a:srgbClr val="FFFFFF"/>
                          </a:solidFill>
                          <a:effectLst/>
                          <a:latin typeface="Century Gothic" panose="020B0502020202020204" pitchFamily="34" charset="0"/>
                        </a:rPr>
                        <a:t>BIENES MUEBLES, INMUEBLES E INTANGIBLES</a:t>
                      </a:r>
                    </a:p>
                  </a:txBody>
                  <a:tcPr anchor="ctr">
                    <a:lnL>
                      <a:noFill/>
                    </a:lnL>
                    <a:lnR>
                      <a:noFill/>
                    </a:lnR>
                    <a:lnT>
                      <a:noFill/>
                    </a:lnT>
                    <a:lnB w="12700" cap="flat" cmpd="sng" algn="ctr">
                      <a:solidFill>
                        <a:srgbClr val="A5A5A5"/>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213935284"/>
                  </a:ext>
                </a:extLst>
              </a:tr>
              <a:tr h="673605">
                <a:tc>
                  <a:txBody>
                    <a:bodyPr/>
                    <a:lstStyle/>
                    <a:p>
                      <a:pPr algn="just" rtl="0" fontAlgn="ctr"/>
                      <a:r>
                        <a:rPr lang="es-MX" sz="1400" b="0" i="0" u="none" strike="noStrike" dirty="0">
                          <a:solidFill>
                            <a:srgbClr val="000000"/>
                          </a:solidFill>
                          <a:effectLst/>
                          <a:latin typeface="Century Gothic" panose="020B0502020202020204" pitchFamily="34" charset="0"/>
                        </a:rPr>
                        <a:t>Mobiliario, Equipo de cómputo y tecnología</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ctr"/>
                      <a:r>
                        <a:rPr lang="es-MX" sz="1400" b="0" i="0" u="none" strike="noStrike" dirty="0">
                          <a:solidFill>
                            <a:srgbClr val="000000"/>
                          </a:solidFill>
                          <a:effectLst/>
                          <a:latin typeface="Century Gothic" panose="020B0502020202020204" pitchFamily="34" charset="0"/>
                        </a:rPr>
                        <a:t>  5,380,841.74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384894968"/>
                  </a:ext>
                </a:extLst>
              </a:tr>
              <a:tr h="419198">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5,380,841.74 </a:t>
                      </a:r>
                    </a:p>
                  </a:txBody>
                  <a:tcPr anchor="ctr">
                    <a:lnL>
                      <a:noFill/>
                    </a:lnL>
                    <a:lnR>
                      <a:noFill/>
                    </a:lnR>
                    <a:lnT w="12700" cap="flat" cmpd="sng" algn="ctr">
                      <a:solidFill>
                        <a:srgbClr val="A5A5A5"/>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56221014"/>
                  </a:ext>
                </a:extLst>
              </a:tr>
            </a:tbl>
          </a:graphicData>
        </a:graphic>
      </p:graphicFrame>
      <p:sp>
        <p:nvSpPr>
          <p:cNvPr id="12" name="CuadroTexto 11">
            <a:extLst>
              <a:ext uri="{FF2B5EF4-FFF2-40B4-BE49-F238E27FC236}">
                <a16:creationId xmlns:a16="http://schemas.microsoft.com/office/drawing/2014/main" id="{F109F116-E52E-4FA4-ACC1-FD9420EE51E0}"/>
              </a:ext>
            </a:extLst>
          </p:cNvPr>
          <p:cNvSpPr txBox="1"/>
          <p:nvPr/>
        </p:nvSpPr>
        <p:spPr>
          <a:xfrm>
            <a:off x="5639595" y="1577004"/>
            <a:ext cx="2758977" cy="266213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Mobiliario de oficina.</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Equipo de cómputo.</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Equipo de video cámaras de vigilancia.</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Sistema y accesorios de audio.</a:t>
            </a:r>
          </a:p>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Sistema de seguridad vehicular.</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Licencias de Software.</a:t>
            </a:r>
          </a:p>
        </p:txBody>
      </p:sp>
      <p:sp>
        <p:nvSpPr>
          <p:cNvPr id="2" name="Marcador de número de diapositiva 1">
            <a:extLst>
              <a:ext uri="{FF2B5EF4-FFF2-40B4-BE49-F238E27FC236}">
                <a16:creationId xmlns:a16="http://schemas.microsoft.com/office/drawing/2014/main" id="{124100E3-1948-1442-8B0C-D0E5129646DF}"/>
              </a:ext>
            </a:extLst>
          </p:cNvPr>
          <p:cNvSpPr>
            <a:spLocks noGrp="1"/>
          </p:cNvSpPr>
          <p:nvPr>
            <p:ph type="sldNum" sz="quarter" idx="12"/>
          </p:nvPr>
        </p:nvSpPr>
        <p:spPr/>
        <p:txBody>
          <a:bodyPr/>
          <a:lstStyle/>
          <a:p>
            <a:fld id="{E5E9EB46-AD77-4AF2-976B-88C46CEFE23D}" type="slidenum">
              <a:rPr lang="es-MX" smtClean="0"/>
              <a:t>16</a:t>
            </a:fld>
            <a:endParaRPr lang="es-MX"/>
          </a:p>
        </p:txBody>
      </p:sp>
    </p:spTree>
    <p:extLst>
      <p:ext uri="{BB962C8B-B14F-4D97-AF65-F5344CB8AC3E}">
        <p14:creationId xmlns:p14="http://schemas.microsoft.com/office/powerpoint/2010/main" val="3662563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BFD66817-8EF5-4F4A-B9C2-697CDA62F9E2}"/>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E99FBC3C-BAD6-4D75-AAE3-6ACDE4D3D80A}"/>
              </a:ext>
            </a:extLst>
          </p:cNvPr>
          <p:cNvGrpSpPr/>
          <p:nvPr/>
        </p:nvGrpSpPr>
        <p:grpSpPr>
          <a:xfrm flipH="1">
            <a:off x="8382846" y="165878"/>
            <a:ext cx="530439" cy="6176765"/>
            <a:chOff x="11752872" y="296026"/>
            <a:chExt cx="1219200" cy="11826115"/>
          </a:xfrm>
        </p:grpSpPr>
        <p:sp>
          <p:nvSpPr>
            <p:cNvPr id="6" name="Freeform 6">
              <a:extLst>
                <a:ext uri="{FF2B5EF4-FFF2-40B4-BE49-F238E27FC236}">
                  <a16:creationId xmlns:a16="http://schemas.microsoft.com/office/drawing/2014/main" id="{782D640C-A209-4901-ABAE-C1B14CC9062F}"/>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7" name="Conector recto 6">
              <a:extLst>
                <a:ext uri="{FF2B5EF4-FFF2-40B4-BE49-F238E27FC236}">
                  <a16:creationId xmlns:a16="http://schemas.microsoft.com/office/drawing/2014/main" id="{942CD2C2-ADE6-4CBF-9EF1-D2C7A204A85D}"/>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1" name="Imagen 10">
            <a:extLst>
              <a:ext uri="{FF2B5EF4-FFF2-40B4-BE49-F238E27FC236}">
                <a16:creationId xmlns:a16="http://schemas.microsoft.com/office/drawing/2014/main" id="{5B35621D-1395-424F-88C1-FD5454EA3225}"/>
              </a:ext>
            </a:extLst>
          </p:cNvPr>
          <p:cNvPicPr>
            <a:picLocks noChangeAspect="1"/>
          </p:cNvPicPr>
          <p:nvPr/>
        </p:nvPicPr>
        <p:blipFill>
          <a:blip r:embed="rId3"/>
          <a:stretch>
            <a:fillRect/>
          </a:stretch>
        </p:blipFill>
        <p:spPr>
          <a:xfrm>
            <a:off x="29201" y="240888"/>
            <a:ext cx="990738" cy="447737"/>
          </a:xfrm>
          <a:prstGeom prst="rect">
            <a:avLst/>
          </a:prstGeom>
        </p:spPr>
      </p:pic>
      <p:sp>
        <p:nvSpPr>
          <p:cNvPr id="12" name="CuadroTexto 11">
            <a:extLst>
              <a:ext uri="{FF2B5EF4-FFF2-40B4-BE49-F238E27FC236}">
                <a16:creationId xmlns:a16="http://schemas.microsoft.com/office/drawing/2014/main" id="{1BFAE651-1547-4DAE-983B-09B1300A032E}"/>
              </a:ext>
            </a:extLst>
          </p:cNvPr>
          <p:cNvSpPr txBox="1"/>
          <p:nvPr/>
        </p:nvSpPr>
        <p:spPr>
          <a:xfrm>
            <a:off x="657055" y="309784"/>
            <a:ext cx="7808618" cy="661335"/>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Inicio del Proceso Electoral Local Ordinario y del Poder Judicial del 2026-2027</a:t>
            </a:r>
          </a:p>
        </p:txBody>
      </p:sp>
      <p:graphicFrame>
        <p:nvGraphicFramePr>
          <p:cNvPr id="8" name="Tabla 7">
            <a:extLst>
              <a:ext uri="{FF2B5EF4-FFF2-40B4-BE49-F238E27FC236}">
                <a16:creationId xmlns:a16="http://schemas.microsoft.com/office/drawing/2014/main" id="{18899B56-6EFB-4C4A-83BA-BD8C365013BA}"/>
              </a:ext>
            </a:extLst>
          </p:cNvPr>
          <p:cNvGraphicFramePr>
            <a:graphicFrameLocks noGrp="1"/>
          </p:cNvGraphicFramePr>
          <p:nvPr>
            <p:extLst>
              <p:ext uri="{D42A27DB-BD31-4B8C-83A1-F6EECF244321}">
                <p14:modId xmlns:p14="http://schemas.microsoft.com/office/powerpoint/2010/main" val="1611386642"/>
              </p:ext>
            </p:extLst>
          </p:nvPr>
        </p:nvGraphicFramePr>
        <p:xfrm>
          <a:off x="1452032" y="1568537"/>
          <a:ext cx="6213124" cy="2915999"/>
        </p:xfrm>
        <a:graphic>
          <a:graphicData uri="http://schemas.openxmlformats.org/drawingml/2006/table">
            <a:tbl>
              <a:tblPr/>
              <a:tblGrid>
                <a:gridCol w="4248857">
                  <a:extLst>
                    <a:ext uri="{9D8B030D-6E8A-4147-A177-3AD203B41FA5}">
                      <a16:colId xmlns:a16="http://schemas.microsoft.com/office/drawing/2014/main" val="2267831753"/>
                    </a:ext>
                  </a:extLst>
                </a:gridCol>
                <a:gridCol w="1964267">
                  <a:extLst>
                    <a:ext uri="{9D8B030D-6E8A-4147-A177-3AD203B41FA5}">
                      <a16:colId xmlns:a16="http://schemas.microsoft.com/office/drawing/2014/main" val="2209381854"/>
                    </a:ext>
                  </a:extLst>
                </a:gridCol>
              </a:tblGrid>
              <a:tr h="721301">
                <a:tc>
                  <a:txBody>
                    <a:bodyPr/>
                    <a:lstStyle/>
                    <a:p>
                      <a:pPr algn="ctr" rtl="0" fontAlgn="b"/>
                      <a:r>
                        <a:rPr lang="es-MX" sz="1400" b="1" i="0" u="none" strike="noStrike" dirty="0">
                          <a:solidFill>
                            <a:srgbClr val="FFFFFF"/>
                          </a:solidFill>
                          <a:effectLst/>
                          <a:latin typeface="Century Gothic" panose="020B0502020202020204" pitchFamily="34" charset="0"/>
                        </a:rPr>
                        <a:t> CONCEPTO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a:txBody>
                    <a:bodyPr/>
                    <a:lstStyle/>
                    <a:p>
                      <a:pPr algn="ctr" rtl="0" fontAlgn="b"/>
                      <a:r>
                        <a:rPr lang="es-MX" sz="1400" b="1" i="0" u="none" strike="noStrike" dirty="0">
                          <a:solidFill>
                            <a:srgbClr val="FFFFFF"/>
                          </a:solidFill>
                          <a:effectLst/>
                          <a:latin typeface="Century Gothic" panose="020B0502020202020204" pitchFamily="34" charset="0"/>
                        </a:rPr>
                        <a:t> PRESUPUESTO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extLst>
                  <a:ext uri="{0D108BD9-81ED-4DB2-BD59-A6C34878D82A}">
                    <a16:rowId xmlns:a16="http://schemas.microsoft.com/office/drawing/2014/main" val="1638118638"/>
                  </a:ext>
                </a:extLst>
              </a:tr>
              <a:tr h="412171">
                <a:tc>
                  <a:txBody>
                    <a:bodyPr/>
                    <a:lstStyle/>
                    <a:p>
                      <a:pPr algn="l" rtl="0" fontAlgn="b"/>
                      <a:r>
                        <a:rPr lang="es-MX" sz="1400" b="0" i="0" u="none" strike="noStrike" dirty="0">
                          <a:solidFill>
                            <a:srgbClr val="000000"/>
                          </a:solidFill>
                          <a:effectLst/>
                          <a:latin typeface="Century Gothic" panose="020B0502020202020204" pitchFamily="34" charset="0"/>
                        </a:rPr>
                        <a:t>Servicios personales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14,661,915.96</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0530072"/>
                  </a:ext>
                </a:extLst>
              </a:tr>
              <a:tr h="412171">
                <a:tc>
                  <a:txBody>
                    <a:bodyPr/>
                    <a:lstStyle/>
                    <a:p>
                      <a:pPr algn="l" rtl="0" fontAlgn="b"/>
                      <a:r>
                        <a:rPr lang="es-MX" sz="1400" b="0" i="0" u="none" strike="noStrike" dirty="0">
                          <a:solidFill>
                            <a:srgbClr val="000000"/>
                          </a:solidFill>
                          <a:effectLst/>
                          <a:latin typeface="Century Gothic" panose="020B0502020202020204" pitchFamily="34" charset="0"/>
                        </a:rPr>
                        <a:t> Materiales y suministros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bg1">
                        <a:lumMod val="85000"/>
                      </a:schemeClr>
                    </a:solidFill>
                  </a:tcPr>
                </a:tc>
                <a:tc>
                  <a:txBody>
                    <a:bodyPr/>
                    <a:lstStyle/>
                    <a:p>
                      <a:pPr algn="r" rtl="0" fontAlgn="b"/>
                      <a:r>
                        <a:rPr lang="es-MX" sz="1400" b="0" i="0" u="none" strike="noStrike" dirty="0">
                          <a:solidFill>
                            <a:srgbClr val="000000"/>
                          </a:solidFill>
                          <a:effectLst/>
                          <a:latin typeface="Century Gothic" panose="020B0502020202020204" pitchFamily="34" charset="0"/>
                        </a:rPr>
                        <a:t>937,800.00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607765"/>
                  </a:ext>
                </a:extLst>
              </a:tr>
              <a:tr h="412171">
                <a:tc>
                  <a:txBody>
                    <a:bodyPr/>
                    <a:lstStyle/>
                    <a:p>
                      <a:pPr algn="l" rtl="0" fontAlgn="b"/>
                      <a:r>
                        <a:rPr lang="es-MX" sz="1400" b="0" i="0" u="none" strike="noStrike" dirty="0">
                          <a:solidFill>
                            <a:srgbClr val="000000"/>
                          </a:solidFill>
                          <a:effectLst/>
                          <a:latin typeface="Century Gothic" panose="020B0502020202020204" pitchFamily="34" charset="0"/>
                        </a:rPr>
                        <a:t> Servicios generales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14,115,316.72</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826947055"/>
                  </a:ext>
                </a:extLst>
              </a:tr>
              <a:tr h="412171">
                <a:tc>
                  <a:txBody>
                    <a:bodyPr/>
                    <a:lstStyle/>
                    <a:p>
                      <a:pPr algn="l" rtl="0" fontAlgn="b"/>
                      <a:r>
                        <a:rPr lang="es-MX" sz="1400" b="0" i="0" u="none" strike="noStrike" dirty="0">
                          <a:solidFill>
                            <a:srgbClr val="000000"/>
                          </a:solidFill>
                          <a:effectLst/>
                          <a:latin typeface="Century Gothic" panose="020B0502020202020204" pitchFamily="34" charset="0"/>
                        </a:rPr>
                        <a:t>Bienes muebles, inmuebles e intangibles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bg1">
                        <a:lumMod val="85000"/>
                      </a:schemeClr>
                    </a:solidFill>
                  </a:tcPr>
                </a:tc>
                <a:tc>
                  <a:txBody>
                    <a:bodyPr/>
                    <a:lstStyle/>
                    <a:p>
                      <a:pPr algn="r" rtl="0" fontAlgn="b"/>
                      <a:r>
                        <a:rPr lang="es-MX" sz="1400" b="0" i="0" u="none" strike="noStrike" dirty="0">
                          <a:solidFill>
                            <a:srgbClr val="000000"/>
                          </a:solidFill>
                          <a:effectLst/>
                          <a:latin typeface="Century Gothic" panose="020B0502020202020204" pitchFamily="34" charset="0"/>
                        </a:rPr>
                        <a:t>437,250.00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52744604"/>
                  </a:ext>
                </a:extLst>
              </a:tr>
              <a:tr h="546014">
                <a:tc>
                  <a:txBody>
                    <a:bodyPr/>
                    <a:lstStyle/>
                    <a:p>
                      <a:pPr algn="ctr" rtl="0" fontAlgn="b"/>
                      <a:r>
                        <a:rPr lang="es-MX" sz="1400" b="1" i="0" u="none" strike="noStrike" dirty="0">
                          <a:solidFill>
                            <a:srgbClr val="FFFFFF"/>
                          </a:solidFill>
                          <a:effectLst/>
                          <a:latin typeface="Century Gothic" panose="020B0502020202020204" pitchFamily="34" charset="0"/>
                        </a:rPr>
                        <a:t> Total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30,152,282.68</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3065114532"/>
                  </a:ext>
                </a:extLst>
              </a:tr>
            </a:tbl>
          </a:graphicData>
        </a:graphic>
      </p:graphicFrame>
      <p:sp>
        <p:nvSpPr>
          <p:cNvPr id="2" name="Marcador de número de diapositiva 1">
            <a:extLst>
              <a:ext uri="{FF2B5EF4-FFF2-40B4-BE49-F238E27FC236}">
                <a16:creationId xmlns:a16="http://schemas.microsoft.com/office/drawing/2014/main" id="{8131E43F-DAF3-2E4E-B259-26E8E24C50F3}"/>
              </a:ext>
            </a:extLst>
          </p:cNvPr>
          <p:cNvSpPr>
            <a:spLocks noGrp="1"/>
          </p:cNvSpPr>
          <p:nvPr>
            <p:ph type="sldNum" sz="quarter" idx="12"/>
          </p:nvPr>
        </p:nvSpPr>
        <p:spPr/>
        <p:txBody>
          <a:bodyPr/>
          <a:lstStyle/>
          <a:p>
            <a:fld id="{E5E9EB46-AD77-4AF2-976B-88C46CEFE23D}" type="slidenum">
              <a:rPr lang="es-MX" smtClean="0"/>
              <a:t>17</a:t>
            </a:fld>
            <a:endParaRPr lang="es-MX"/>
          </a:p>
        </p:txBody>
      </p:sp>
    </p:spTree>
    <p:extLst>
      <p:ext uri="{BB962C8B-B14F-4D97-AF65-F5344CB8AC3E}">
        <p14:creationId xmlns:p14="http://schemas.microsoft.com/office/powerpoint/2010/main" val="174569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BFD66817-8EF5-4F4A-B9C2-697CDA62F9E2}"/>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E99FBC3C-BAD6-4D75-AAE3-6ACDE4D3D80A}"/>
              </a:ext>
            </a:extLst>
          </p:cNvPr>
          <p:cNvGrpSpPr/>
          <p:nvPr/>
        </p:nvGrpSpPr>
        <p:grpSpPr>
          <a:xfrm flipH="1">
            <a:off x="8382846" y="165878"/>
            <a:ext cx="530439" cy="6176765"/>
            <a:chOff x="11752872" y="296026"/>
            <a:chExt cx="1219200" cy="11826115"/>
          </a:xfrm>
        </p:grpSpPr>
        <p:sp>
          <p:nvSpPr>
            <p:cNvPr id="6" name="Freeform 6">
              <a:extLst>
                <a:ext uri="{FF2B5EF4-FFF2-40B4-BE49-F238E27FC236}">
                  <a16:creationId xmlns:a16="http://schemas.microsoft.com/office/drawing/2014/main" id="{782D640C-A209-4901-ABAE-C1B14CC9062F}"/>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7" name="Conector recto 6">
              <a:extLst>
                <a:ext uri="{FF2B5EF4-FFF2-40B4-BE49-F238E27FC236}">
                  <a16:creationId xmlns:a16="http://schemas.microsoft.com/office/drawing/2014/main" id="{942CD2C2-ADE6-4CBF-9EF1-D2C7A204A85D}"/>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1" name="Imagen 10">
            <a:extLst>
              <a:ext uri="{FF2B5EF4-FFF2-40B4-BE49-F238E27FC236}">
                <a16:creationId xmlns:a16="http://schemas.microsoft.com/office/drawing/2014/main" id="{5B35621D-1395-424F-88C1-FD5454EA3225}"/>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F6D2B409-C3B0-4B13-A7D8-7F5B08C2CF36}"/>
              </a:ext>
            </a:extLst>
          </p:cNvPr>
          <p:cNvGraphicFramePr>
            <a:graphicFrameLocks noGrp="1"/>
          </p:cNvGraphicFramePr>
          <p:nvPr>
            <p:extLst>
              <p:ext uri="{D42A27DB-BD31-4B8C-83A1-F6EECF244321}">
                <p14:modId xmlns:p14="http://schemas.microsoft.com/office/powerpoint/2010/main" val="2715671487"/>
              </p:ext>
            </p:extLst>
          </p:nvPr>
        </p:nvGraphicFramePr>
        <p:xfrm>
          <a:off x="1189743" y="2046696"/>
          <a:ext cx="6351234" cy="3060001"/>
        </p:xfrm>
        <a:graphic>
          <a:graphicData uri="http://schemas.openxmlformats.org/drawingml/2006/table">
            <a:tbl>
              <a:tblPr/>
              <a:tblGrid>
                <a:gridCol w="4120350">
                  <a:extLst>
                    <a:ext uri="{9D8B030D-6E8A-4147-A177-3AD203B41FA5}">
                      <a16:colId xmlns:a16="http://schemas.microsoft.com/office/drawing/2014/main" val="80588193"/>
                    </a:ext>
                  </a:extLst>
                </a:gridCol>
                <a:gridCol w="2230884">
                  <a:extLst>
                    <a:ext uri="{9D8B030D-6E8A-4147-A177-3AD203B41FA5}">
                      <a16:colId xmlns:a16="http://schemas.microsoft.com/office/drawing/2014/main" val="2768294672"/>
                    </a:ext>
                  </a:extLst>
                </a:gridCol>
              </a:tblGrid>
              <a:tr h="673312">
                <a:tc gridSpan="2">
                  <a:txBody>
                    <a:bodyPr/>
                    <a:lstStyle/>
                    <a:p>
                      <a:pPr algn="ctr" rtl="0" fontAlgn="b"/>
                      <a:r>
                        <a:rPr lang="es-MX" sz="1400" b="1" i="0" u="none" strike="noStrike" kern="1200" dirty="0">
                          <a:solidFill>
                            <a:srgbClr val="FFFFFF"/>
                          </a:solidFill>
                          <a:effectLst/>
                          <a:latin typeface="Century Gothic" panose="020B0502020202020204" pitchFamily="34" charset="0"/>
                          <a:ea typeface="+mn-ea"/>
                          <a:cs typeface="+mn-cs"/>
                        </a:rPr>
                        <a:t>SERVICIOS PERSONALES</a:t>
                      </a:r>
                    </a:p>
                  </a:txBody>
                  <a:tcPr anchor="ctr">
                    <a:lnL>
                      <a:noFill/>
                    </a:lnL>
                    <a:lnR>
                      <a:noFill/>
                    </a:lnR>
                    <a:lnT>
                      <a:noFill/>
                    </a:lnT>
                    <a:lnB>
                      <a:noFill/>
                    </a:lnB>
                    <a:solidFill>
                      <a:srgbClr val="821F21"/>
                    </a:solidFill>
                  </a:tcPr>
                </a:tc>
                <a:tc hMerge="1">
                  <a:txBody>
                    <a:bodyPr/>
                    <a:lstStyle/>
                    <a:p>
                      <a:pPr algn="ctr"/>
                      <a:r>
                        <a:rPr lang="es-MX" sz="1400" b="1" i="0" u="none" strike="noStrike" kern="1200" dirty="0">
                          <a:solidFill>
                            <a:srgbClr val="FFFFFF"/>
                          </a:solidFill>
                          <a:effectLst/>
                          <a:latin typeface="Century Gothic" panose="020B0502020202020204" pitchFamily="34" charset="0"/>
                          <a:ea typeface="+mn-ea"/>
                          <a:cs typeface="+mn-cs"/>
                        </a:rPr>
                        <a:t>PRESUPUESTO</a:t>
                      </a:r>
                    </a:p>
                  </a:txBody>
                  <a:tcPr marL="9525" marR="9525" marT="9525" marB="0" anchor="ctr">
                    <a:lnL>
                      <a:noFill/>
                    </a:lnL>
                    <a:lnR>
                      <a:noFill/>
                    </a:lnR>
                    <a:lnT>
                      <a:noFill/>
                    </a:lnT>
                    <a:lnB>
                      <a:noFill/>
                    </a:lnB>
                    <a:solidFill>
                      <a:srgbClr val="821F21"/>
                    </a:solidFill>
                  </a:tcPr>
                </a:tc>
                <a:extLst>
                  <a:ext uri="{0D108BD9-81ED-4DB2-BD59-A6C34878D82A}">
                    <a16:rowId xmlns:a16="http://schemas.microsoft.com/office/drawing/2014/main" val="129638357"/>
                  </a:ext>
                </a:extLst>
              </a:tr>
              <a:tr h="535829">
                <a:tc>
                  <a:txBody>
                    <a:bodyPr/>
                    <a:lstStyle/>
                    <a:p>
                      <a:pPr algn="l" rtl="0" fontAlgn="b"/>
                      <a:r>
                        <a:rPr lang="es-MX" sz="1400" b="0" i="0" u="none" strike="noStrike" dirty="0">
                          <a:solidFill>
                            <a:srgbClr val="000000"/>
                          </a:solidFill>
                          <a:effectLst/>
                          <a:latin typeface="Century Gothic" panose="020B0502020202020204" pitchFamily="34" charset="0"/>
                        </a:rPr>
                        <a:t>Honorarios asimilables a salarios(Personal Eventual) </a:t>
                      </a:r>
                    </a:p>
                  </a:txBody>
                  <a:tcPr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5,852,000.00</a:t>
                      </a:r>
                    </a:p>
                  </a:txBody>
                  <a:tcPr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39985058"/>
                  </a:ext>
                </a:extLst>
              </a:tr>
              <a:tr h="375797">
                <a:tc>
                  <a:txBody>
                    <a:bodyPr/>
                    <a:lstStyle/>
                    <a:p>
                      <a:pPr algn="l" rtl="0" fontAlgn="b"/>
                      <a:r>
                        <a:rPr lang="es-MX" sz="1400" b="0" i="0" u="none" strike="noStrike" dirty="0">
                          <a:solidFill>
                            <a:srgbClr val="000000"/>
                          </a:solidFill>
                          <a:effectLst/>
                          <a:latin typeface="Century Gothic" panose="020B0502020202020204" pitchFamily="34" charset="0"/>
                        </a:rPr>
                        <a:t> Dietas y honorarios de los Consejos Distritales </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400" b="0" i="0" u="none" strike="noStrike" dirty="0">
                          <a:solidFill>
                            <a:srgbClr val="000000"/>
                          </a:solidFill>
                          <a:effectLst/>
                          <a:latin typeface="Century Gothic" panose="020B0502020202020204" pitchFamily="34" charset="0"/>
                        </a:rPr>
                        <a:t>7,236,000.00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2946037339"/>
                  </a:ext>
                </a:extLst>
              </a:tr>
              <a:tr h="366422">
                <a:tc>
                  <a:txBody>
                    <a:bodyPr/>
                    <a:lstStyle/>
                    <a:p>
                      <a:pPr algn="l" rtl="0" fontAlgn="b"/>
                      <a:r>
                        <a:rPr lang="es-MX" sz="1400" b="0" i="0" u="none" strike="noStrike">
                          <a:solidFill>
                            <a:srgbClr val="000000"/>
                          </a:solidFill>
                          <a:effectLst/>
                          <a:latin typeface="Century Gothic" panose="020B0502020202020204" pitchFamily="34" charset="0"/>
                        </a:rPr>
                        <a:t> Estímulo Personal Eventual </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tcPr>
                </a:tc>
                <a:tc>
                  <a:txBody>
                    <a:bodyPr/>
                    <a:lstStyle/>
                    <a:p>
                      <a:pPr algn="r" rtl="0" fontAlgn="b"/>
                      <a:r>
                        <a:rPr lang="es-MX" sz="1400" b="0" i="0" u="none" strike="noStrike" dirty="0">
                          <a:solidFill>
                            <a:srgbClr val="000000"/>
                          </a:solidFill>
                          <a:effectLst/>
                          <a:latin typeface="Century Gothic" panose="020B0502020202020204" pitchFamily="34" charset="0"/>
                        </a:rPr>
                        <a:t>579,869.86</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tcPr>
                </a:tc>
                <a:extLst>
                  <a:ext uri="{0D108BD9-81ED-4DB2-BD59-A6C34878D82A}">
                    <a16:rowId xmlns:a16="http://schemas.microsoft.com/office/drawing/2014/main" val="3549760374"/>
                  </a:ext>
                </a:extLst>
              </a:tr>
              <a:tr h="375797">
                <a:tc>
                  <a:txBody>
                    <a:bodyPr/>
                    <a:lstStyle/>
                    <a:p>
                      <a:pPr algn="l" rtl="0" fontAlgn="b"/>
                      <a:r>
                        <a:rPr lang="es-MX" sz="1400" b="0" i="0" u="none" strike="noStrike" dirty="0">
                          <a:solidFill>
                            <a:srgbClr val="000000"/>
                          </a:solidFill>
                          <a:effectLst/>
                          <a:latin typeface="Century Gothic" panose="020B0502020202020204" pitchFamily="34" charset="0"/>
                        </a:rPr>
                        <a:t> Honorarios (Facilitadores) </a:t>
                      </a:r>
                    </a:p>
                  </a:txBody>
                  <a:tcPr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400" b="0" i="0" u="none" strike="noStrike" dirty="0">
                          <a:solidFill>
                            <a:srgbClr val="000000"/>
                          </a:solidFill>
                          <a:effectLst/>
                          <a:latin typeface="Century Gothic" panose="020B0502020202020204" pitchFamily="34" charset="0"/>
                        </a:rPr>
                        <a:t>567,000.00</a:t>
                      </a:r>
                    </a:p>
                  </a:txBody>
                  <a:tcPr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914709686"/>
                  </a:ext>
                </a:extLst>
              </a:tr>
              <a:tr h="366422">
                <a:tc>
                  <a:txBody>
                    <a:bodyPr/>
                    <a:lstStyle/>
                    <a:p>
                      <a:pPr algn="l" rtl="0" fontAlgn="b"/>
                      <a:r>
                        <a:rPr lang="es-MX" sz="1400" b="0" i="0" u="none" strike="noStrike" dirty="0">
                          <a:solidFill>
                            <a:srgbClr val="000000"/>
                          </a:solidFill>
                          <a:effectLst/>
                          <a:latin typeface="Century Gothic" panose="020B0502020202020204" pitchFamily="34" charset="0"/>
                        </a:rPr>
                        <a:t> Impuesto sobre nómina (3%) </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tcPr>
                </a:tc>
                <a:tc>
                  <a:txBody>
                    <a:bodyPr/>
                    <a:lstStyle/>
                    <a:p>
                      <a:pPr algn="r" rtl="0" fontAlgn="b"/>
                      <a:r>
                        <a:rPr lang="es-MX" sz="1400" b="0" i="0" u="none" strike="noStrike" dirty="0">
                          <a:solidFill>
                            <a:srgbClr val="000000"/>
                          </a:solidFill>
                          <a:effectLst/>
                          <a:latin typeface="Century Gothic" panose="020B0502020202020204" pitchFamily="34" charset="0"/>
                        </a:rPr>
                        <a:t>427,046.10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tcPr>
                </a:tc>
                <a:extLst>
                  <a:ext uri="{0D108BD9-81ED-4DB2-BD59-A6C34878D82A}">
                    <a16:rowId xmlns:a16="http://schemas.microsoft.com/office/drawing/2014/main" val="52200888"/>
                  </a:ext>
                </a:extLst>
              </a:tr>
              <a:tr h="366422">
                <a:tc>
                  <a:txBody>
                    <a:bodyPr/>
                    <a:lstStyle/>
                    <a:p>
                      <a:pPr algn="ctr" rtl="0" fontAlgn="b"/>
                      <a:r>
                        <a:rPr lang="es-MX" sz="1400" b="1" i="0" u="none" strike="noStrike" dirty="0">
                          <a:solidFill>
                            <a:srgbClr val="FFFFFF"/>
                          </a:solidFill>
                          <a:effectLst/>
                          <a:latin typeface="Century Gothic" panose="020B0502020202020204" pitchFamily="34" charset="0"/>
                        </a:rPr>
                        <a:t>Total</a:t>
                      </a:r>
                    </a:p>
                  </a:txBody>
                  <a:tcPr anchor="ctr">
                    <a:lnL>
                      <a:noFill/>
                    </a:lnL>
                    <a:lnR w="12700" cap="flat" cmpd="sng" algn="ctr">
                      <a:solidFill>
                        <a:srgbClr val="AFABAB"/>
                      </a:solidFill>
                      <a:prstDash val="solid"/>
                      <a:round/>
                      <a:headEnd type="none" w="med" len="med"/>
                      <a:tailEnd type="none" w="med" len="med"/>
                    </a:lnR>
                    <a:lnT>
                      <a:noFill/>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14,661,915.96</a:t>
                      </a:r>
                    </a:p>
                  </a:txBody>
                  <a:tcPr anchor="ctr">
                    <a:lnL w="12700" cap="flat" cmpd="sng" algn="ctr">
                      <a:solidFill>
                        <a:srgbClr val="AFABAB"/>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3110401581"/>
                  </a:ext>
                </a:extLst>
              </a:tr>
            </a:tbl>
          </a:graphicData>
        </a:graphic>
      </p:graphicFrame>
      <p:sp>
        <p:nvSpPr>
          <p:cNvPr id="9" name="CuadroTexto 8">
            <a:extLst>
              <a:ext uri="{FF2B5EF4-FFF2-40B4-BE49-F238E27FC236}">
                <a16:creationId xmlns:a16="http://schemas.microsoft.com/office/drawing/2014/main" id="{719DBECD-FA93-4E2E-A7AC-EF6719E4E727}"/>
              </a:ext>
            </a:extLst>
          </p:cNvPr>
          <p:cNvSpPr txBox="1"/>
          <p:nvPr/>
        </p:nvSpPr>
        <p:spPr>
          <a:xfrm>
            <a:off x="657055" y="309784"/>
            <a:ext cx="7808618" cy="661335"/>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Inicio del Proceso Electoral Local Ordinario y del Poder Judicial del 2026-2027</a:t>
            </a:r>
          </a:p>
        </p:txBody>
      </p:sp>
      <p:sp>
        <p:nvSpPr>
          <p:cNvPr id="2" name="Marcador de número de diapositiva 1">
            <a:extLst>
              <a:ext uri="{FF2B5EF4-FFF2-40B4-BE49-F238E27FC236}">
                <a16:creationId xmlns:a16="http://schemas.microsoft.com/office/drawing/2014/main" id="{81DFA443-1590-FA4B-9588-8CEE3BC54B8F}"/>
              </a:ext>
            </a:extLst>
          </p:cNvPr>
          <p:cNvSpPr>
            <a:spLocks noGrp="1"/>
          </p:cNvSpPr>
          <p:nvPr>
            <p:ph type="sldNum" sz="quarter" idx="12"/>
          </p:nvPr>
        </p:nvSpPr>
        <p:spPr/>
        <p:txBody>
          <a:bodyPr/>
          <a:lstStyle/>
          <a:p>
            <a:fld id="{E5E9EB46-AD77-4AF2-976B-88C46CEFE23D}" type="slidenum">
              <a:rPr lang="es-MX" smtClean="0"/>
              <a:t>18</a:t>
            </a:fld>
            <a:endParaRPr lang="es-MX"/>
          </a:p>
        </p:txBody>
      </p:sp>
    </p:spTree>
    <p:extLst>
      <p:ext uri="{BB962C8B-B14F-4D97-AF65-F5344CB8AC3E}">
        <p14:creationId xmlns:p14="http://schemas.microsoft.com/office/powerpoint/2010/main" val="3487676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B8DD48E1-2896-43DB-BC5D-9B3D8E40A69C}"/>
              </a:ext>
            </a:extLst>
          </p:cNvPr>
          <p:cNvGraphicFramePr>
            <a:graphicFrameLocks noGrp="1"/>
          </p:cNvGraphicFramePr>
          <p:nvPr>
            <p:extLst>
              <p:ext uri="{D42A27DB-BD31-4B8C-83A1-F6EECF244321}">
                <p14:modId xmlns:p14="http://schemas.microsoft.com/office/powerpoint/2010/main" val="642143407"/>
              </p:ext>
            </p:extLst>
          </p:nvPr>
        </p:nvGraphicFramePr>
        <p:xfrm>
          <a:off x="237067" y="1894796"/>
          <a:ext cx="4658784" cy="2154995"/>
        </p:xfrm>
        <a:graphic>
          <a:graphicData uri="http://schemas.openxmlformats.org/drawingml/2006/table">
            <a:tbl>
              <a:tblPr>
                <a:tableStyleId>{0505E3EF-67EA-436B-97B2-0124C06EBD24}</a:tableStyleId>
              </a:tblPr>
              <a:tblGrid>
                <a:gridCol w="3212794">
                  <a:extLst>
                    <a:ext uri="{9D8B030D-6E8A-4147-A177-3AD203B41FA5}">
                      <a16:colId xmlns:a16="http://schemas.microsoft.com/office/drawing/2014/main" val="2035456104"/>
                    </a:ext>
                  </a:extLst>
                </a:gridCol>
                <a:gridCol w="1445990">
                  <a:extLst>
                    <a:ext uri="{9D8B030D-6E8A-4147-A177-3AD203B41FA5}">
                      <a16:colId xmlns:a16="http://schemas.microsoft.com/office/drawing/2014/main" val="2806285739"/>
                    </a:ext>
                  </a:extLst>
                </a:gridCol>
              </a:tblGrid>
              <a:tr h="529646">
                <a:tc gridSpan="2">
                  <a:txBody>
                    <a:bodyPr/>
                    <a:lstStyle/>
                    <a:p>
                      <a:pPr algn="ctr" fontAlgn="b"/>
                      <a:r>
                        <a:rPr lang="es-MX" sz="1400" b="1" u="none" strike="noStrike" dirty="0">
                          <a:solidFill>
                            <a:schemeClr val="bg1"/>
                          </a:solidFill>
                          <a:effectLst/>
                          <a:latin typeface="Century Gothic" panose="020B0502020202020204" pitchFamily="34" charset="0"/>
                        </a:rPr>
                        <a:t>MATERIALES Y SUMINISTROS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21F21"/>
                    </a:solidFill>
                  </a:tcPr>
                </a:tc>
                <a:tc hMerge="1">
                  <a:txBody>
                    <a:bodyPr/>
                    <a:lstStyle/>
                    <a:p>
                      <a:pPr algn="ctr" fontAlgn="b"/>
                      <a:r>
                        <a:rPr lang="es-MX" sz="1400" b="1" i="0" u="none" strike="noStrike" kern="1200" dirty="0">
                          <a:solidFill>
                            <a:srgbClr val="FFFFFF"/>
                          </a:solidFill>
                          <a:effectLst/>
                          <a:latin typeface="Century Gothic" panose="020B0502020202020204" pitchFamily="34" charset="0"/>
                          <a:ea typeface="+mn-ea"/>
                          <a:cs typeface="+mn-cs"/>
                        </a:rPr>
                        <a:t>PRESUPUESTO</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21F21"/>
                    </a:solidFill>
                  </a:tcPr>
                </a:tc>
                <a:extLst>
                  <a:ext uri="{0D108BD9-81ED-4DB2-BD59-A6C34878D82A}">
                    <a16:rowId xmlns:a16="http://schemas.microsoft.com/office/drawing/2014/main" val="2896543203"/>
                  </a:ext>
                </a:extLst>
              </a:tr>
              <a:tr h="547100">
                <a:tc>
                  <a:txBody>
                    <a:bodyPr/>
                    <a:lstStyle/>
                    <a:p>
                      <a:pPr marL="0" indent="0" algn="l" fontAlgn="b"/>
                      <a:r>
                        <a:rPr lang="es-MX" sz="1400" u="none" strike="noStrike" dirty="0">
                          <a:effectLst/>
                          <a:latin typeface="Century Gothic" panose="020B0502020202020204" pitchFamily="34" charset="0"/>
                        </a:rPr>
                        <a:t>Suministro y equipamiento a Consejos Distritales </a:t>
                      </a:r>
                      <a:endParaRPr lang="es-MX" sz="1400" b="0" i="0" u="none" strike="noStrike" dirty="0">
                        <a:solidFill>
                          <a:srgbClr val="000000"/>
                        </a:solidFill>
                        <a:effectLst/>
                        <a:latin typeface="Century Gothic" panose="020B0502020202020204" pitchFamily="34" charset="0"/>
                      </a:endParaRPr>
                    </a:p>
                  </a:txBody>
                  <a:tcPr anchor="ctr">
                    <a:lnL w="12700" cmpd="sng">
                      <a:noFill/>
                    </a:lnL>
                    <a:lnR w="12700" cap="flat" cmpd="sng" algn="ctr">
                      <a:solidFill>
                        <a:schemeClr val="bg2">
                          <a:lumMod val="75000"/>
                        </a:schemeClr>
                      </a:solidFill>
                      <a:prstDash val="solid"/>
                      <a:round/>
                      <a:headEnd type="none" w="med" len="med"/>
                      <a:tailEnd type="none" w="med" len="med"/>
                    </a:lnR>
                    <a:lnT w="12700" cmpd="sng">
                      <a:noFill/>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s-MX" sz="1400" u="none" strike="noStrike" dirty="0">
                          <a:effectLst/>
                          <a:latin typeface="Century Gothic" panose="020B0502020202020204" pitchFamily="34" charset="0"/>
                        </a:rPr>
                        <a:t>478,120.00 </a:t>
                      </a:r>
                      <a:endParaRPr lang="es-MX" sz="1400" b="0" i="0" u="none" strike="noStrike" dirty="0">
                        <a:solidFill>
                          <a:srgbClr val="000000"/>
                        </a:solidFill>
                        <a:effectLst/>
                        <a:latin typeface="Century Gothic" panose="020B0502020202020204" pitchFamily="34" charset="0"/>
                      </a:endParaRPr>
                    </a:p>
                  </a:txBody>
                  <a:tcPr anchor="ctr">
                    <a:lnL w="12700" cap="flat" cmpd="sng" algn="ctr">
                      <a:solidFill>
                        <a:schemeClr val="bg2">
                          <a:lumMod val="75000"/>
                        </a:schemeClr>
                      </a:solidFill>
                      <a:prstDash val="solid"/>
                      <a:round/>
                      <a:headEnd type="none" w="med" len="med"/>
                      <a:tailEnd type="none" w="med" len="med"/>
                    </a:lnL>
                    <a:lnR w="12700" cmpd="sng">
                      <a:noFill/>
                    </a:lnR>
                    <a:lnT w="12700" cmpd="sng">
                      <a:noFill/>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7535066"/>
                  </a:ext>
                </a:extLst>
              </a:tr>
              <a:tr h="463506">
                <a:tc>
                  <a:txBody>
                    <a:bodyPr/>
                    <a:lstStyle/>
                    <a:p>
                      <a:pPr algn="l" fontAlgn="b"/>
                      <a:r>
                        <a:rPr lang="es-MX" sz="1400" u="none" strike="noStrike" dirty="0">
                          <a:effectLst/>
                          <a:latin typeface="Century Gothic" panose="020B0502020202020204" pitchFamily="34" charset="0"/>
                        </a:rPr>
                        <a:t>Acciones administrativas para el inicio del Proceso Electoral Local Ordinario </a:t>
                      </a:r>
                      <a:endParaRPr lang="es-MX" sz="1400" b="0" i="0" u="none" strike="noStrike" dirty="0">
                        <a:solidFill>
                          <a:srgbClr val="000000"/>
                        </a:solidFill>
                        <a:effectLst/>
                        <a:latin typeface="Century Gothic" panose="020B0502020202020204" pitchFamily="34" charset="0"/>
                      </a:endParaRPr>
                    </a:p>
                  </a:txBody>
                  <a:tcPr anchor="ctr">
                    <a:lnL w="12700" cmpd="sng">
                      <a:noFill/>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s-MX" sz="1400" u="none" strike="noStrike" dirty="0">
                          <a:effectLst/>
                          <a:latin typeface="Century Gothic" panose="020B0502020202020204" pitchFamily="34" charset="0"/>
                        </a:rPr>
                        <a:t>       459,680.00 </a:t>
                      </a:r>
                      <a:endParaRPr lang="es-MX" sz="1400" b="0" i="0" u="none" strike="noStrike" dirty="0">
                        <a:solidFill>
                          <a:srgbClr val="000000"/>
                        </a:solidFill>
                        <a:effectLst/>
                        <a:latin typeface="Century Gothic" panose="020B0502020202020204" pitchFamily="34" charset="0"/>
                      </a:endParaRPr>
                    </a:p>
                  </a:txBody>
                  <a:tcPr anchor="ctr">
                    <a:lnL w="12700" cap="flat" cmpd="sng" algn="ctr">
                      <a:solidFill>
                        <a:schemeClr val="bg2">
                          <a:lumMod val="75000"/>
                        </a:schemeClr>
                      </a:solidFill>
                      <a:prstDash val="solid"/>
                      <a:round/>
                      <a:headEnd type="none" w="med" len="med"/>
                      <a:tailEnd type="none" w="med" len="med"/>
                    </a:lnL>
                    <a:lnR w="12700" cmpd="sng">
                      <a:noFill/>
                    </a:lnR>
                    <a:lnT w="12700" cap="flat" cmpd="sng" algn="ctr">
                      <a:solidFill>
                        <a:schemeClr val="bg2">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858025658"/>
                  </a:ext>
                </a:extLst>
              </a:tr>
              <a:tr h="346729">
                <a:tc>
                  <a:txBody>
                    <a:bodyPr/>
                    <a:lstStyle/>
                    <a:p>
                      <a:pPr algn="ctr" fontAlgn="b"/>
                      <a:r>
                        <a:rPr lang="es-MX" sz="1400" b="1" u="none" strike="noStrike" dirty="0">
                          <a:solidFill>
                            <a:schemeClr val="bg1"/>
                          </a:solidFill>
                          <a:effectLst/>
                          <a:latin typeface="Century Gothic" panose="020B0502020202020204" pitchFamily="34" charset="0"/>
                        </a:rPr>
                        <a:t> Total</a:t>
                      </a:r>
                      <a:endParaRPr lang="es-MX" sz="1400" b="1" i="0" u="none" strike="noStrike" dirty="0">
                        <a:solidFill>
                          <a:schemeClr val="bg1"/>
                        </a:solidFill>
                        <a:effectLst/>
                        <a:latin typeface="Century Gothic" panose="020B0502020202020204" pitchFamily="34" charset="0"/>
                      </a:endParaRPr>
                    </a:p>
                  </a:txBody>
                  <a:tcPr anchor="ctr">
                    <a:lnL w="12700" cmpd="sng">
                      <a:noFill/>
                    </a:lnL>
                    <a:lnR w="12700" cap="flat" cmpd="sng" algn="ctr">
                      <a:solidFill>
                        <a:schemeClr val="bg2">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00000"/>
                    </a:solidFill>
                  </a:tcPr>
                </a:tc>
                <a:tc>
                  <a:txBody>
                    <a:bodyPr/>
                    <a:lstStyle/>
                    <a:p>
                      <a:pPr algn="r" fontAlgn="b"/>
                      <a:r>
                        <a:rPr lang="es-MX" sz="1400" b="1" u="none" strike="noStrike" dirty="0">
                          <a:solidFill>
                            <a:schemeClr val="bg1"/>
                          </a:solidFill>
                          <a:effectLst/>
                          <a:latin typeface="Century Gothic" panose="020B0502020202020204" pitchFamily="34" charset="0"/>
                        </a:rPr>
                        <a:t>937,800.00 </a:t>
                      </a:r>
                      <a:endParaRPr lang="es-MX" sz="1400" b="1" i="0" u="none" strike="noStrike" dirty="0">
                        <a:solidFill>
                          <a:schemeClr val="bg1"/>
                        </a:solidFill>
                        <a:effectLst/>
                        <a:latin typeface="Century Gothic" panose="020B0502020202020204" pitchFamily="34" charset="0"/>
                      </a:endParaRPr>
                    </a:p>
                  </a:txBody>
                  <a:tcPr anchor="ctr">
                    <a:lnL w="12700" cap="flat" cmpd="sng" algn="ctr">
                      <a:solidFill>
                        <a:schemeClr val="bg2">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00000"/>
                    </a:solidFill>
                  </a:tcPr>
                </a:tc>
                <a:extLst>
                  <a:ext uri="{0D108BD9-81ED-4DB2-BD59-A6C34878D82A}">
                    <a16:rowId xmlns:a16="http://schemas.microsoft.com/office/drawing/2014/main" val="3056273919"/>
                  </a:ext>
                </a:extLst>
              </a:tr>
            </a:tbl>
          </a:graphicData>
        </a:graphic>
      </p:graphicFrame>
      <p:sp>
        <p:nvSpPr>
          <p:cNvPr id="7" name="CuadroTexto 6">
            <a:extLst>
              <a:ext uri="{FF2B5EF4-FFF2-40B4-BE49-F238E27FC236}">
                <a16:creationId xmlns:a16="http://schemas.microsoft.com/office/drawing/2014/main" id="{BF26849B-A006-48AE-AE02-62E5BD622884}"/>
              </a:ext>
            </a:extLst>
          </p:cNvPr>
          <p:cNvSpPr txBox="1"/>
          <p:nvPr/>
        </p:nvSpPr>
        <p:spPr>
          <a:xfrm>
            <a:off x="5407381" y="1909310"/>
            <a:ext cx="3167816" cy="2687467"/>
          </a:xfrm>
          <a:prstGeom prst="rect">
            <a:avLst/>
          </a:prstGeom>
          <a:noFill/>
        </p:spPr>
        <p:txBody>
          <a:bodyPr wrap="square">
            <a:spAutoFit/>
          </a:bodyPr>
          <a:lstStyle/>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Material de oficina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Material de Limpieza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Suministros diversos para Consejos Distritales y oficinas centrales.</a:t>
            </a:r>
          </a:p>
          <a:p>
            <a:pPr marL="36513" indent="-365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Combustible para Consejos Distritales y oficinas centrales.</a:t>
            </a:r>
          </a:p>
        </p:txBody>
      </p:sp>
      <p:sp>
        <p:nvSpPr>
          <p:cNvPr id="5" name="Rectángulo 4">
            <a:extLst>
              <a:ext uri="{FF2B5EF4-FFF2-40B4-BE49-F238E27FC236}">
                <a16:creationId xmlns:a16="http://schemas.microsoft.com/office/drawing/2014/main" id="{3D63FA18-E8A4-4BDD-9837-544FE983EC82}"/>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D4F6FD4F-E770-4F6B-93B1-803F61EAC571}"/>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2531A735-6888-46EF-9E33-CD43266E3D67}"/>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3445C541-CC01-4897-ADBE-B4526C292A74}"/>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3" name="Imagen 12">
            <a:extLst>
              <a:ext uri="{FF2B5EF4-FFF2-40B4-BE49-F238E27FC236}">
                <a16:creationId xmlns:a16="http://schemas.microsoft.com/office/drawing/2014/main" id="{FB2361E8-48E2-4F34-94D4-A36E535508F3}"/>
              </a:ext>
            </a:extLst>
          </p:cNvPr>
          <p:cNvPicPr>
            <a:picLocks noChangeAspect="1"/>
          </p:cNvPicPr>
          <p:nvPr/>
        </p:nvPicPr>
        <p:blipFill>
          <a:blip r:embed="rId3"/>
          <a:stretch>
            <a:fillRect/>
          </a:stretch>
        </p:blipFill>
        <p:spPr>
          <a:xfrm>
            <a:off x="29201" y="240888"/>
            <a:ext cx="990738" cy="447737"/>
          </a:xfrm>
          <a:prstGeom prst="rect">
            <a:avLst/>
          </a:prstGeom>
        </p:spPr>
      </p:pic>
      <p:sp>
        <p:nvSpPr>
          <p:cNvPr id="10" name="CuadroTexto 9">
            <a:extLst>
              <a:ext uri="{FF2B5EF4-FFF2-40B4-BE49-F238E27FC236}">
                <a16:creationId xmlns:a16="http://schemas.microsoft.com/office/drawing/2014/main" id="{CC637104-4B72-43A7-A130-706E7E26FAB4}"/>
              </a:ext>
            </a:extLst>
          </p:cNvPr>
          <p:cNvSpPr txBox="1"/>
          <p:nvPr/>
        </p:nvSpPr>
        <p:spPr>
          <a:xfrm>
            <a:off x="657055" y="309784"/>
            <a:ext cx="7808618" cy="661335"/>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Inicio del Proceso Electoral Local Ordinario y del Poder Judicial del 2026-2027</a:t>
            </a:r>
          </a:p>
        </p:txBody>
      </p:sp>
      <p:sp>
        <p:nvSpPr>
          <p:cNvPr id="2" name="Marcador de número de diapositiva 1">
            <a:extLst>
              <a:ext uri="{FF2B5EF4-FFF2-40B4-BE49-F238E27FC236}">
                <a16:creationId xmlns:a16="http://schemas.microsoft.com/office/drawing/2014/main" id="{8C1ACDA7-FEC7-1C4F-B391-1946166CDB5D}"/>
              </a:ext>
            </a:extLst>
          </p:cNvPr>
          <p:cNvSpPr>
            <a:spLocks noGrp="1"/>
          </p:cNvSpPr>
          <p:nvPr>
            <p:ph type="sldNum" sz="quarter" idx="12"/>
          </p:nvPr>
        </p:nvSpPr>
        <p:spPr/>
        <p:txBody>
          <a:bodyPr/>
          <a:lstStyle/>
          <a:p>
            <a:fld id="{E5E9EB46-AD77-4AF2-976B-88C46CEFE23D}" type="slidenum">
              <a:rPr lang="es-MX" smtClean="0"/>
              <a:t>19</a:t>
            </a:fld>
            <a:endParaRPr lang="es-MX"/>
          </a:p>
        </p:txBody>
      </p:sp>
    </p:spTree>
    <p:extLst>
      <p:ext uri="{BB962C8B-B14F-4D97-AF65-F5344CB8AC3E}">
        <p14:creationId xmlns:p14="http://schemas.microsoft.com/office/powerpoint/2010/main" val="1321895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55A483E-FB21-4B46-A39D-30B99767403B}"/>
              </a:ext>
            </a:extLst>
          </p:cNvPr>
          <p:cNvSpPr txBox="1"/>
          <p:nvPr/>
        </p:nvSpPr>
        <p:spPr>
          <a:xfrm>
            <a:off x="981266" y="1093149"/>
            <a:ext cx="7181462" cy="5399620"/>
          </a:xfrm>
          <a:prstGeom prst="rect">
            <a:avLst/>
          </a:prstGeom>
          <a:noFill/>
        </p:spPr>
        <p:txBody>
          <a:bodyPr wrap="square">
            <a:spAutoFit/>
          </a:bodyPr>
          <a:lstStyle/>
          <a:p>
            <a:pPr algn="just"/>
            <a:r>
              <a:rPr lang="es-MX" sz="1500" dirty="0">
                <a:latin typeface="Century Gothic" panose="020B0502020202020204" pitchFamily="34" charset="0"/>
                <a:cs typeface="Times New Roman" panose="02020603050405020304" pitchFamily="18" charset="0"/>
              </a:rPr>
              <a:t>De conformidad con los artículos 28 de la Ley Estatal de Presupuesto y Responsabilidad Hacendaria; 38 fracción XII, 39 fracción XI y 70 fracción III de la Ley de Instituciones y Procedimientos Electorales del Estado de Oaxaca, la Coordinación Administrativa integrará y formulará el Anteproyecto de Presupuesto Anual del Instituto Estatal Electoral y de Participación Ciudadana de Oaxaca, para su inclusión en el Proyecto de Presupuesto de Egresos del Estado, mismo que será revisado y, en su caso, aprobado por el H. Congreso del Estado.</a:t>
            </a:r>
          </a:p>
          <a:p>
            <a:pPr algn="just"/>
            <a:endParaRPr lang="es-MX" sz="1500" dirty="0">
              <a:latin typeface="Century Gothic" panose="020B0502020202020204" pitchFamily="34" charset="0"/>
              <a:cs typeface="Times New Roman" panose="02020603050405020304" pitchFamily="18" charset="0"/>
            </a:endParaRPr>
          </a:p>
          <a:p>
            <a:pPr algn="just"/>
            <a:r>
              <a:rPr lang="es-MX" sz="1500" dirty="0">
                <a:latin typeface="Century Gothic" panose="020B0502020202020204" pitchFamily="34" charset="0"/>
                <a:cs typeface="Times New Roman" panose="02020603050405020304" pitchFamily="18" charset="0"/>
              </a:rPr>
              <a:t>En los años electorales incrementará el presupuesto conforme a lo dispuesto por las leyes en la materia, tomando en cuenta las elecciones de que se trate.</a:t>
            </a:r>
          </a:p>
          <a:p>
            <a:pPr algn="just"/>
            <a:endParaRPr lang="es-MX" sz="1500" dirty="0">
              <a:latin typeface="Century Gothic" panose="020B0502020202020204" pitchFamily="34" charset="0"/>
              <a:cs typeface="Times New Roman" panose="02020603050405020304" pitchFamily="18" charset="0"/>
            </a:endParaRPr>
          </a:p>
          <a:p>
            <a:pPr algn="just">
              <a:lnSpc>
                <a:spcPct val="107000"/>
              </a:lnSpc>
              <a:spcAft>
                <a:spcPts val="800"/>
              </a:spcAft>
            </a:pPr>
            <a:r>
              <a:rPr lang="es-MX" sz="1500" dirty="0">
                <a:effectLst/>
                <a:latin typeface="Century Gothic" panose="020B0502020202020204" pitchFamily="34" charset="0"/>
                <a:ea typeface="Calibri" panose="020F0502020204030204" pitchFamily="34" charset="0"/>
                <a:cs typeface="Times New Roman" panose="02020603050405020304" pitchFamily="18" charset="0"/>
              </a:rPr>
              <a:t>La organización de las elecciones, de los procesos de participación ciudadana y el acompañamiento a las elecciones de Sistemas Normativos Indígenas, son funciones estatales que se realizan a través del Instituto Estatal Electoral y de Participación Ciudadana de Oaxaca con las disposiciones constitucionales y reglamentarias en materia electoral.</a:t>
            </a:r>
          </a:p>
          <a:p>
            <a:pPr algn="just">
              <a:lnSpc>
                <a:spcPct val="107000"/>
              </a:lnSpc>
              <a:spcAft>
                <a:spcPts val="800"/>
              </a:spcAft>
            </a:pPr>
            <a:r>
              <a:rPr lang="es-MX" sz="1500" dirty="0">
                <a:effectLst/>
                <a:latin typeface="Century Gothic" panose="020B0502020202020204" pitchFamily="34" charset="0"/>
                <a:ea typeface="Calibri" panose="020F0502020204030204" pitchFamily="34" charset="0"/>
                <a:cs typeface="Times New Roman" panose="02020603050405020304" pitchFamily="18" charset="0"/>
              </a:rPr>
              <a:t>Este Instituto goza de autonomía presupuestal en su funcionamiento e independencia en sus decisiones, con el fin de garantizar los principios de certeza, legalidad, independencia, imparcialidad, interculturalidad, máxima publicidad, objetividad y paridad.</a:t>
            </a:r>
          </a:p>
        </p:txBody>
      </p:sp>
      <p:sp>
        <p:nvSpPr>
          <p:cNvPr id="4" name="Título 1">
            <a:extLst>
              <a:ext uri="{FF2B5EF4-FFF2-40B4-BE49-F238E27FC236}">
                <a16:creationId xmlns:a16="http://schemas.microsoft.com/office/drawing/2014/main" id="{C0EE4ABE-785D-44CD-A7EB-F0753E7C7AAC}"/>
              </a:ext>
            </a:extLst>
          </p:cNvPr>
          <p:cNvSpPr txBox="1">
            <a:spLocks/>
          </p:cNvSpPr>
          <p:nvPr/>
        </p:nvSpPr>
        <p:spPr>
          <a:xfrm>
            <a:off x="-1" y="300608"/>
            <a:ext cx="8801100" cy="4431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3200" b="1" dirty="0">
                <a:solidFill>
                  <a:srgbClr val="821F21"/>
                </a:solidFill>
                <a:latin typeface="Century Gothic" panose="020B0502020202020204" pitchFamily="34" charset="0"/>
              </a:rPr>
              <a:t>Introducción</a:t>
            </a:r>
            <a:endParaRPr lang="es-ES" sz="3200" dirty="0">
              <a:solidFill>
                <a:srgbClr val="821F21"/>
              </a:solidFill>
              <a:latin typeface="Century Gothic" panose="020B0502020202020204" pitchFamily="34" charset="0"/>
            </a:endParaRPr>
          </a:p>
        </p:txBody>
      </p:sp>
      <p:sp>
        <p:nvSpPr>
          <p:cNvPr id="6" name="Rectángulo 5">
            <a:extLst>
              <a:ext uri="{FF2B5EF4-FFF2-40B4-BE49-F238E27FC236}">
                <a16:creationId xmlns:a16="http://schemas.microsoft.com/office/drawing/2014/main" id="{C358C181-8EA9-4F69-8530-FCFED2D779BD}"/>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11" name="Grupo 10">
            <a:extLst>
              <a:ext uri="{FF2B5EF4-FFF2-40B4-BE49-F238E27FC236}">
                <a16:creationId xmlns:a16="http://schemas.microsoft.com/office/drawing/2014/main" id="{E2771EF7-E9C6-4EBA-9005-A7E1AF9F63BF}"/>
              </a:ext>
            </a:extLst>
          </p:cNvPr>
          <p:cNvGrpSpPr/>
          <p:nvPr/>
        </p:nvGrpSpPr>
        <p:grpSpPr>
          <a:xfrm flipH="1">
            <a:off x="8371419" y="159028"/>
            <a:ext cx="530439" cy="6176765"/>
            <a:chOff x="11752872" y="296026"/>
            <a:chExt cx="1219200" cy="11826115"/>
          </a:xfrm>
        </p:grpSpPr>
        <p:sp>
          <p:nvSpPr>
            <p:cNvPr id="12" name="Freeform 6">
              <a:extLst>
                <a:ext uri="{FF2B5EF4-FFF2-40B4-BE49-F238E27FC236}">
                  <a16:creationId xmlns:a16="http://schemas.microsoft.com/office/drawing/2014/main" id="{30D35A35-AC30-441E-935F-F3631EB364FB}"/>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3" name="Conector recto 12">
              <a:extLst>
                <a:ext uri="{FF2B5EF4-FFF2-40B4-BE49-F238E27FC236}">
                  <a16:creationId xmlns:a16="http://schemas.microsoft.com/office/drawing/2014/main" id="{CD4087E5-D837-4202-A2B4-B4BEDB71DCB3}"/>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11A5D259-AFF4-42C6-A35E-5B8F63E9D93A}"/>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94B69F45-D1FA-1B47-BE22-502FF7C90585}"/>
              </a:ext>
            </a:extLst>
          </p:cNvPr>
          <p:cNvSpPr>
            <a:spLocks noGrp="1"/>
          </p:cNvSpPr>
          <p:nvPr>
            <p:ph type="sldNum" sz="quarter" idx="12"/>
          </p:nvPr>
        </p:nvSpPr>
        <p:spPr/>
        <p:txBody>
          <a:bodyPr/>
          <a:lstStyle/>
          <a:p>
            <a:fld id="{E5E9EB46-AD77-4AF2-976B-88C46CEFE23D}" type="slidenum">
              <a:rPr lang="es-MX" smtClean="0"/>
              <a:t>2</a:t>
            </a:fld>
            <a:endParaRPr lang="es-MX"/>
          </a:p>
        </p:txBody>
      </p:sp>
    </p:spTree>
    <p:extLst>
      <p:ext uri="{BB962C8B-B14F-4D97-AF65-F5344CB8AC3E}">
        <p14:creationId xmlns:p14="http://schemas.microsoft.com/office/powerpoint/2010/main" val="406713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492C0EC8-1E3E-430B-BC88-38AD0264DDCB}"/>
              </a:ext>
            </a:extLst>
          </p:cNvPr>
          <p:cNvSpPr txBox="1"/>
          <p:nvPr/>
        </p:nvSpPr>
        <p:spPr>
          <a:xfrm>
            <a:off x="4939769" y="1365225"/>
            <a:ext cx="3623471" cy="471141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Servicios básicos para </a:t>
            </a:r>
            <a:r>
              <a:rPr lang="es-MX" sz="1400" dirty="0">
                <a:latin typeface="Century Gothic" panose="020B0502020202020204" pitchFamily="34" charset="0"/>
                <a:ea typeface="Calibri" panose="020F0502020204030204" pitchFamily="34" charset="0"/>
                <a:cs typeface="Times New Roman" panose="02020603050405020304" pitchFamily="18" charset="0"/>
              </a:rPr>
              <a:t>s</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ede alterna (Energía eléctrica, agua, limpieza). </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Servicios básicos para los Consejos Distritales (Energía eléctrica, agua, telefonía, internet).</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Sede alterna y Bodega Electoral.</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Inmuebles para Consejos Distritales.</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equipo de fotocopiado y equipos de cómputo.</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Arrendamiento de vehículos.</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Adecuación y mejora de Sede alterna, Bodega Electoral e inmuebles de los Consejos Distritales.</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Servicio de vigilancia.</a:t>
            </a:r>
            <a:endParaRPr lang="es-MX"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ángulo 6">
            <a:extLst>
              <a:ext uri="{FF2B5EF4-FFF2-40B4-BE49-F238E27FC236}">
                <a16:creationId xmlns:a16="http://schemas.microsoft.com/office/drawing/2014/main" id="{B459DFDB-588A-4B8E-8F89-C7E65CD4FFFA}"/>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8" name="Grupo 7">
            <a:extLst>
              <a:ext uri="{FF2B5EF4-FFF2-40B4-BE49-F238E27FC236}">
                <a16:creationId xmlns:a16="http://schemas.microsoft.com/office/drawing/2014/main" id="{C9D6103C-7974-4393-8D1B-FDF353965A7B}"/>
              </a:ext>
            </a:extLst>
          </p:cNvPr>
          <p:cNvGrpSpPr/>
          <p:nvPr/>
        </p:nvGrpSpPr>
        <p:grpSpPr>
          <a:xfrm flipH="1">
            <a:off x="8382846" y="165878"/>
            <a:ext cx="530439" cy="6176765"/>
            <a:chOff x="11752872" y="296026"/>
            <a:chExt cx="1219200" cy="11826115"/>
          </a:xfrm>
        </p:grpSpPr>
        <p:sp>
          <p:nvSpPr>
            <p:cNvPr id="9" name="Freeform 6">
              <a:extLst>
                <a:ext uri="{FF2B5EF4-FFF2-40B4-BE49-F238E27FC236}">
                  <a16:creationId xmlns:a16="http://schemas.microsoft.com/office/drawing/2014/main" id="{BD077775-E04C-4ADB-A990-7F15A5E883B3}"/>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3"/>
              <a:stretch>
                <a:fillRect/>
              </a:stretch>
            </a:blipFill>
          </p:spPr>
          <p:txBody>
            <a:bodyPr/>
            <a:lstStyle/>
            <a:p>
              <a:endParaRPr lang="es-MX"/>
            </a:p>
          </p:txBody>
        </p:sp>
        <p:cxnSp>
          <p:nvCxnSpPr>
            <p:cNvPr id="10" name="Conector recto 9">
              <a:extLst>
                <a:ext uri="{FF2B5EF4-FFF2-40B4-BE49-F238E27FC236}">
                  <a16:creationId xmlns:a16="http://schemas.microsoft.com/office/drawing/2014/main" id="{B95415CB-E2BA-4051-87ED-34890CA2F71B}"/>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3" name="Imagen 12">
            <a:extLst>
              <a:ext uri="{FF2B5EF4-FFF2-40B4-BE49-F238E27FC236}">
                <a16:creationId xmlns:a16="http://schemas.microsoft.com/office/drawing/2014/main" id="{CC9AD17C-8387-4F77-86C9-BAA6AA55F52B}"/>
              </a:ext>
            </a:extLst>
          </p:cNvPr>
          <p:cNvPicPr>
            <a:picLocks noChangeAspect="1"/>
          </p:cNvPicPr>
          <p:nvPr/>
        </p:nvPicPr>
        <p:blipFill>
          <a:blip r:embed="rId4"/>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FE31BE41-1239-4952-A133-CCC7E0DD1722}"/>
              </a:ext>
            </a:extLst>
          </p:cNvPr>
          <p:cNvGraphicFramePr>
            <a:graphicFrameLocks noGrp="1"/>
          </p:cNvGraphicFramePr>
          <p:nvPr>
            <p:extLst>
              <p:ext uri="{D42A27DB-BD31-4B8C-83A1-F6EECF244321}">
                <p14:modId xmlns:p14="http://schemas.microsoft.com/office/powerpoint/2010/main" val="1220222820"/>
              </p:ext>
            </p:extLst>
          </p:nvPr>
        </p:nvGraphicFramePr>
        <p:xfrm>
          <a:off x="214495" y="1104435"/>
          <a:ext cx="4725273" cy="5396829"/>
        </p:xfrm>
        <a:graphic>
          <a:graphicData uri="http://schemas.openxmlformats.org/drawingml/2006/table">
            <a:tbl>
              <a:tblPr/>
              <a:tblGrid>
                <a:gridCol w="3709215">
                  <a:extLst>
                    <a:ext uri="{9D8B030D-6E8A-4147-A177-3AD203B41FA5}">
                      <a16:colId xmlns:a16="http://schemas.microsoft.com/office/drawing/2014/main" val="1617419442"/>
                    </a:ext>
                  </a:extLst>
                </a:gridCol>
                <a:gridCol w="1016058">
                  <a:extLst>
                    <a:ext uri="{9D8B030D-6E8A-4147-A177-3AD203B41FA5}">
                      <a16:colId xmlns:a16="http://schemas.microsoft.com/office/drawing/2014/main" val="2407721047"/>
                    </a:ext>
                  </a:extLst>
                </a:gridCol>
              </a:tblGrid>
              <a:tr h="440360">
                <a:tc gridSpan="2">
                  <a:txBody>
                    <a:bodyPr/>
                    <a:lstStyle/>
                    <a:p>
                      <a:pPr algn="ctr" rtl="0" fontAlgn="b"/>
                      <a:r>
                        <a:rPr lang="es-MX" sz="1000" b="1" i="0" u="none" strike="noStrike" dirty="0">
                          <a:solidFill>
                            <a:srgbClr val="FFFFFF"/>
                          </a:solidFill>
                          <a:effectLst/>
                          <a:latin typeface="Century Gothic" panose="020B0502020202020204" pitchFamily="34" charset="0"/>
                        </a:rPr>
                        <a:t>SERVICIOS GENERALES </a:t>
                      </a:r>
                    </a:p>
                  </a:txBody>
                  <a:tcPr marL="6181" marR="6181" marT="6181" marB="0" anchor="ctr">
                    <a:lnL>
                      <a:noFill/>
                    </a:lnL>
                    <a:lnR>
                      <a:noFill/>
                    </a:lnR>
                    <a:lnT>
                      <a:noFill/>
                    </a:lnT>
                    <a:lnB>
                      <a:noFill/>
                    </a:lnB>
                    <a:solidFill>
                      <a:srgbClr val="821F21"/>
                    </a:solidFill>
                  </a:tcPr>
                </a:tc>
                <a:tc hMerge="1">
                  <a:txBody>
                    <a:bodyPr/>
                    <a:lstStyle/>
                    <a:p>
                      <a:endParaRPr lang="es-MX"/>
                    </a:p>
                  </a:txBody>
                  <a:tcPr/>
                </a:tc>
                <a:extLst>
                  <a:ext uri="{0D108BD9-81ED-4DB2-BD59-A6C34878D82A}">
                    <a16:rowId xmlns:a16="http://schemas.microsoft.com/office/drawing/2014/main" val="3736420682"/>
                  </a:ext>
                </a:extLst>
              </a:tr>
              <a:tr h="379539">
                <a:tc>
                  <a:txBody>
                    <a:bodyPr/>
                    <a:lstStyle/>
                    <a:p>
                      <a:pPr algn="l" rtl="0" fontAlgn="b"/>
                      <a:r>
                        <a:rPr lang="es-MX" sz="1000" b="0" i="0" u="none" strike="noStrike" dirty="0">
                          <a:solidFill>
                            <a:srgbClr val="000000"/>
                          </a:solidFill>
                          <a:effectLst/>
                          <a:latin typeface="Century Gothic" panose="020B0502020202020204" pitchFamily="34" charset="0"/>
                        </a:rPr>
                        <a:t> Contratación de servicios básicos y generales para el funcionamiento de las oficinas centrales.</a:t>
                      </a:r>
                    </a:p>
                  </a:txBody>
                  <a:tcPr marL="45720" marR="4572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tcPr>
                </a:tc>
                <a:tc>
                  <a:txBody>
                    <a:bodyPr/>
                    <a:lstStyle/>
                    <a:p>
                      <a:pPr algn="r" rtl="0" fontAlgn="b"/>
                      <a:r>
                        <a:rPr lang="es-MX" sz="1000" b="0" i="0" u="none" strike="noStrike" dirty="0">
                          <a:solidFill>
                            <a:srgbClr val="000000"/>
                          </a:solidFill>
                          <a:effectLst/>
                          <a:latin typeface="Century Gothic" panose="020B0502020202020204" pitchFamily="34" charset="0"/>
                        </a:rPr>
                        <a:t>3,754,866.72</a:t>
                      </a:r>
                    </a:p>
                  </a:txBody>
                  <a:tcPr marL="6181" marR="6181" marT="6181"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823704270"/>
                  </a:ext>
                </a:extLst>
              </a:tr>
              <a:tr h="393173">
                <a:tc>
                  <a:txBody>
                    <a:bodyPr/>
                    <a:lstStyle/>
                    <a:p>
                      <a:pPr algn="l" rtl="0" fontAlgn="b"/>
                      <a:r>
                        <a:rPr lang="es-MX" sz="1000" b="0" i="0" u="none" strike="noStrike" dirty="0">
                          <a:solidFill>
                            <a:srgbClr val="000000"/>
                          </a:solidFill>
                          <a:effectLst/>
                          <a:latin typeface="Century Gothic" panose="020B0502020202020204" pitchFamily="34" charset="0"/>
                        </a:rPr>
                        <a:t> Contratación de servicios básicos y generales para el funcionamiento de los Consejos Distritales.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000" b="0" i="0" u="none" strike="noStrike" dirty="0">
                          <a:solidFill>
                            <a:srgbClr val="000000"/>
                          </a:solidFill>
                          <a:effectLst/>
                          <a:latin typeface="Century Gothic" panose="020B0502020202020204" pitchFamily="34" charset="0"/>
                        </a:rPr>
                        <a:t>3,192,700.00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199927796"/>
                  </a:ext>
                </a:extLst>
              </a:tr>
              <a:tr h="393173">
                <a:tc>
                  <a:txBody>
                    <a:bodyPr/>
                    <a:lstStyle/>
                    <a:p>
                      <a:pPr algn="l" rtl="0" fontAlgn="b"/>
                      <a:r>
                        <a:rPr lang="es-MX" sz="1000" b="0" i="0" u="none" strike="noStrike" dirty="0">
                          <a:solidFill>
                            <a:srgbClr val="000000"/>
                          </a:solidFill>
                          <a:effectLst/>
                          <a:latin typeface="Century Gothic" panose="020B0502020202020204" pitchFamily="34" charset="0"/>
                        </a:rPr>
                        <a:t> Anticipo de la Instalación de red Estatal de comunicación (TELMEX).</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000" b="0" i="0" u="none" strike="noStrike">
                          <a:solidFill>
                            <a:srgbClr val="000000"/>
                          </a:solidFill>
                          <a:effectLst/>
                          <a:latin typeface="Century Gothic" panose="020B0502020202020204" pitchFamily="34" charset="0"/>
                        </a:rPr>
                        <a:t>2,000,000.00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754264116"/>
                  </a:ext>
                </a:extLst>
              </a:tr>
              <a:tr h="238520">
                <a:tc>
                  <a:txBody>
                    <a:bodyPr/>
                    <a:lstStyle/>
                    <a:p>
                      <a:pPr algn="l" rtl="0" fontAlgn="b"/>
                      <a:r>
                        <a:rPr lang="es-MX" sz="1000" b="0" i="0" u="none" strike="noStrike" dirty="0">
                          <a:solidFill>
                            <a:srgbClr val="000000"/>
                          </a:solidFill>
                          <a:effectLst/>
                          <a:latin typeface="Century Gothic" panose="020B0502020202020204" pitchFamily="34" charset="0"/>
                        </a:rPr>
                        <a:t> Spots de radio y televisión.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000" b="0" i="0" u="none" strike="noStrike" dirty="0">
                          <a:solidFill>
                            <a:srgbClr val="000000"/>
                          </a:solidFill>
                          <a:effectLst/>
                          <a:latin typeface="Century Gothic" panose="020B0502020202020204" pitchFamily="34" charset="0"/>
                        </a:rPr>
                        <a:t>1,250,000.00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2944305442"/>
                  </a:ext>
                </a:extLst>
              </a:tr>
              <a:tr h="393173">
                <a:tc>
                  <a:txBody>
                    <a:bodyPr/>
                    <a:lstStyle/>
                    <a:p>
                      <a:pPr algn="l" rtl="0" fontAlgn="b"/>
                      <a:r>
                        <a:rPr lang="es-MX" sz="1000" b="0" i="0" u="none" strike="noStrike" dirty="0">
                          <a:solidFill>
                            <a:srgbClr val="000000"/>
                          </a:solidFill>
                          <a:effectLst/>
                          <a:latin typeface="Century Gothic" panose="020B0502020202020204" pitchFamily="34" charset="0"/>
                        </a:rPr>
                        <a:t> Servicios de interpretación en Lengua de Señas Mexicana.</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000" b="0" i="0" u="none" strike="noStrike">
                          <a:solidFill>
                            <a:srgbClr val="000000"/>
                          </a:solidFill>
                          <a:effectLst/>
                          <a:latin typeface="Century Gothic" panose="020B0502020202020204" pitchFamily="34" charset="0"/>
                        </a:rPr>
                        <a:t>576,000.00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755235558"/>
                  </a:ext>
                </a:extLst>
              </a:tr>
              <a:tr h="243183">
                <a:tc>
                  <a:txBody>
                    <a:bodyPr/>
                    <a:lstStyle/>
                    <a:p>
                      <a:pPr algn="l" rtl="0" fontAlgn="b"/>
                      <a:r>
                        <a:rPr lang="es-MX" sz="1000" b="0" i="0" u="none" strike="noStrike" dirty="0">
                          <a:solidFill>
                            <a:srgbClr val="000000"/>
                          </a:solidFill>
                          <a:effectLst/>
                          <a:latin typeface="Century Gothic" panose="020B0502020202020204" pitchFamily="34" charset="0"/>
                        </a:rPr>
                        <a:t> Servicios de traducción a Lenguas Indígenas.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000" b="0" i="0" u="none" strike="noStrike">
                          <a:solidFill>
                            <a:srgbClr val="000000"/>
                          </a:solidFill>
                          <a:effectLst/>
                          <a:latin typeface="Century Gothic" panose="020B0502020202020204" pitchFamily="34" charset="0"/>
                        </a:rPr>
                        <a:t>960,000.00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4086968756"/>
                  </a:ext>
                </a:extLst>
              </a:tr>
              <a:tr h="544393">
                <a:tc>
                  <a:txBody>
                    <a:bodyPr/>
                    <a:lstStyle/>
                    <a:p>
                      <a:pPr algn="l" rtl="0" fontAlgn="ctr"/>
                      <a:r>
                        <a:rPr lang="es-MX" sz="1000" b="0" i="0" u="none" strike="noStrike" dirty="0">
                          <a:solidFill>
                            <a:srgbClr val="000000"/>
                          </a:solidFill>
                          <a:effectLst/>
                          <a:latin typeface="Century Gothic" panose="020B0502020202020204" pitchFamily="34" charset="0"/>
                        </a:rPr>
                        <a:t> Encuentro presencial con alta concentración de personas migrantes oaxaqueñas y promoción del voto en el extranjero.</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000" b="0" i="0" u="none" strike="noStrike" dirty="0">
                          <a:solidFill>
                            <a:srgbClr val="000000"/>
                          </a:solidFill>
                          <a:effectLst/>
                          <a:latin typeface="Century Gothic" panose="020B0502020202020204" pitchFamily="34" charset="0"/>
                        </a:rPr>
                        <a:t>426,600.00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504716370"/>
                  </a:ext>
                </a:extLst>
              </a:tr>
              <a:tr h="535273">
                <a:tc>
                  <a:txBody>
                    <a:bodyPr/>
                    <a:lstStyle/>
                    <a:p>
                      <a:pPr algn="l" rtl="0" fontAlgn="b"/>
                      <a:r>
                        <a:rPr lang="es-MX" sz="1000" b="0" i="0" u="none" strike="noStrike" dirty="0">
                          <a:solidFill>
                            <a:srgbClr val="000000"/>
                          </a:solidFill>
                          <a:effectLst/>
                          <a:latin typeface="Century Gothic" panose="020B0502020202020204" pitchFamily="34" charset="0"/>
                        </a:rPr>
                        <a:t>Impresión de cuadernillos (examen de Consejos Distritales), publicaciones, lonas, convocatorias, sellos.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9D9D9"/>
                    </a:solidFill>
                  </a:tcPr>
                </a:tc>
                <a:tc>
                  <a:txBody>
                    <a:bodyPr/>
                    <a:lstStyle/>
                    <a:p>
                      <a:pPr algn="r" rtl="0" fontAlgn="b"/>
                      <a:r>
                        <a:rPr lang="es-MX" sz="1000" b="0" i="0" u="none" strike="noStrike" dirty="0">
                          <a:solidFill>
                            <a:srgbClr val="000000"/>
                          </a:solidFill>
                          <a:effectLst/>
                          <a:latin typeface="Century Gothic" panose="020B0502020202020204" pitchFamily="34" charset="0"/>
                        </a:rPr>
                        <a:t>766,250.00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9D9D9"/>
                    </a:solidFill>
                  </a:tcPr>
                </a:tc>
                <a:extLst>
                  <a:ext uri="{0D108BD9-81ED-4DB2-BD59-A6C34878D82A}">
                    <a16:rowId xmlns:a16="http://schemas.microsoft.com/office/drawing/2014/main" val="2604119458"/>
                  </a:ext>
                </a:extLst>
              </a:tr>
              <a:tr h="393173">
                <a:tc>
                  <a:txBody>
                    <a:bodyPr/>
                    <a:lstStyle/>
                    <a:p>
                      <a:pPr algn="l" rtl="0" fontAlgn="b"/>
                      <a:r>
                        <a:rPr lang="es-MX" sz="1000" b="0" i="0" u="none" strike="noStrike" dirty="0">
                          <a:solidFill>
                            <a:srgbClr val="000000"/>
                          </a:solidFill>
                          <a:effectLst/>
                          <a:latin typeface="Century Gothic" panose="020B0502020202020204" pitchFamily="34" charset="0"/>
                        </a:rPr>
                        <a:t>Difusión y socialización del voto de la ciudadanía residente en el extranjero.</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000" b="0" i="0" u="none" strike="noStrike" dirty="0">
                          <a:solidFill>
                            <a:srgbClr val="000000"/>
                          </a:solidFill>
                          <a:effectLst/>
                          <a:latin typeface="Century Gothic" panose="020B0502020202020204" pitchFamily="34" charset="0"/>
                        </a:rPr>
                        <a:t>33,200.00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737840458"/>
                  </a:ext>
                </a:extLst>
              </a:tr>
              <a:tr h="245747">
                <a:tc>
                  <a:txBody>
                    <a:bodyPr/>
                    <a:lstStyle/>
                    <a:p>
                      <a:pPr algn="l" rtl="0" fontAlgn="b"/>
                      <a:r>
                        <a:rPr lang="es-MX" sz="1000" b="0" i="0" u="none" strike="noStrike" dirty="0">
                          <a:solidFill>
                            <a:srgbClr val="000000"/>
                          </a:solidFill>
                          <a:effectLst/>
                          <a:latin typeface="Century Gothic" panose="020B0502020202020204" pitchFamily="34" charset="0"/>
                        </a:rPr>
                        <a:t>Comisiones del personal Servicio Profesional Electoral Nacional (SPEN).</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9D9D9"/>
                    </a:solidFill>
                  </a:tcPr>
                </a:tc>
                <a:tc>
                  <a:txBody>
                    <a:bodyPr/>
                    <a:lstStyle/>
                    <a:p>
                      <a:pPr algn="r" rtl="0" fontAlgn="b"/>
                      <a:r>
                        <a:rPr lang="es-MX" sz="1000" b="0" i="0" u="none" strike="noStrike" dirty="0">
                          <a:solidFill>
                            <a:srgbClr val="000000"/>
                          </a:solidFill>
                          <a:effectLst/>
                          <a:latin typeface="Century Gothic" panose="020B0502020202020204" pitchFamily="34" charset="0"/>
                        </a:rPr>
                        <a:t>332,800.00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9D9D9"/>
                    </a:solidFill>
                  </a:tcPr>
                </a:tc>
                <a:extLst>
                  <a:ext uri="{0D108BD9-81ED-4DB2-BD59-A6C34878D82A}">
                    <a16:rowId xmlns:a16="http://schemas.microsoft.com/office/drawing/2014/main" val="943435365"/>
                  </a:ext>
                </a:extLst>
              </a:tr>
              <a:tr h="275998">
                <a:tc>
                  <a:txBody>
                    <a:bodyPr/>
                    <a:lstStyle/>
                    <a:p>
                      <a:pPr algn="l" rtl="0" fontAlgn="b"/>
                      <a:r>
                        <a:rPr lang="es-MX" sz="1000" b="0" i="0" u="none" strike="noStrike" dirty="0">
                          <a:solidFill>
                            <a:srgbClr val="000000"/>
                          </a:solidFill>
                          <a:effectLst/>
                          <a:latin typeface="Century Gothic" panose="020B0502020202020204" pitchFamily="34" charset="0"/>
                        </a:rPr>
                        <a:t>Adecuación de instalaciones de los Consejos Distritales.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000" b="0" i="0" u="none" strike="noStrike" dirty="0">
                          <a:solidFill>
                            <a:srgbClr val="000000"/>
                          </a:solidFill>
                          <a:effectLst/>
                          <a:latin typeface="Century Gothic" panose="020B0502020202020204" pitchFamily="34" charset="0"/>
                        </a:rPr>
                        <a:t>250,000.00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70560635"/>
                  </a:ext>
                </a:extLst>
              </a:tr>
              <a:tr h="365423">
                <a:tc>
                  <a:txBody>
                    <a:bodyPr/>
                    <a:lstStyle/>
                    <a:p>
                      <a:pPr algn="l" rtl="0" fontAlgn="b"/>
                      <a:r>
                        <a:rPr lang="es-MX" sz="1000" b="0" i="0" u="none" strike="noStrike" dirty="0">
                          <a:solidFill>
                            <a:srgbClr val="000000"/>
                          </a:solidFill>
                          <a:effectLst/>
                          <a:latin typeface="Century Gothic" panose="020B0502020202020204" pitchFamily="34" charset="0"/>
                        </a:rPr>
                        <a:t>Comisiones oficiales de oficina central y Consejos Distritales.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D9D9D9"/>
                    </a:solidFill>
                  </a:tcPr>
                </a:tc>
                <a:tc>
                  <a:txBody>
                    <a:bodyPr/>
                    <a:lstStyle/>
                    <a:p>
                      <a:pPr algn="r" rtl="0" fontAlgn="b"/>
                      <a:r>
                        <a:rPr lang="es-MX" sz="1000" b="0" i="0" u="none" strike="noStrike" dirty="0">
                          <a:solidFill>
                            <a:srgbClr val="000000"/>
                          </a:solidFill>
                          <a:effectLst/>
                          <a:latin typeface="Century Gothic" panose="020B0502020202020204" pitchFamily="34" charset="0"/>
                        </a:rPr>
                        <a:t>572,900.00</a:t>
                      </a:r>
                    </a:p>
                  </a:txBody>
                  <a:tcPr marL="6181" marR="6181" marT="6181"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4160518911"/>
                  </a:ext>
                </a:extLst>
              </a:tr>
              <a:tr h="335198">
                <a:tc>
                  <a:txBody>
                    <a:bodyPr/>
                    <a:lstStyle/>
                    <a:p>
                      <a:pPr algn="ctr" rtl="0" fontAlgn="b"/>
                      <a:r>
                        <a:rPr lang="es-MX" sz="1000" b="1" i="0" u="none" strike="noStrike" dirty="0">
                          <a:solidFill>
                            <a:srgbClr val="FFFFFF"/>
                          </a:solidFill>
                          <a:effectLst/>
                          <a:latin typeface="Century Gothic" panose="020B0502020202020204" pitchFamily="34" charset="0"/>
                        </a:rPr>
                        <a:t>Total</a:t>
                      </a:r>
                    </a:p>
                  </a:txBody>
                  <a:tcPr marL="6181" marR="6181" marT="6181" marB="0" anchor="ctr">
                    <a:lnL>
                      <a:noFill/>
                    </a:lnL>
                    <a:lnR w="12700" cap="flat" cmpd="sng" algn="ctr">
                      <a:solidFill>
                        <a:srgbClr val="AFABAB"/>
                      </a:solidFill>
                      <a:prstDash val="solid"/>
                      <a:round/>
                      <a:headEnd type="none" w="med" len="med"/>
                      <a:tailEnd type="none" w="med" len="med"/>
                    </a:lnR>
                    <a:lnT>
                      <a:noFill/>
                    </a:lnT>
                    <a:lnB>
                      <a:noFill/>
                    </a:lnB>
                    <a:solidFill>
                      <a:srgbClr val="000000"/>
                    </a:solidFill>
                  </a:tcPr>
                </a:tc>
                <a:tc>
                  <a:txBody>
                    <a:bodyPr/>
                    <a:lstStyle/>
                    <a:p>
                      <a:pPr algn="r" rtl="0" fontAlgn="b"/>
                      <a:r>
                        <a:rPr lang="es-MX" sz="1000" b="1" i="0" u="none" strike="noStrike" dirty="0">
                          <a:solidFill>
                            <a:srgbClr val="FFFFFF"/>
                          </a:solidFill>
                          <a:effectLst/>
                          <a:latin typeface="Century Gothic" panose="020B0502020202020204" pitchFamily="34" charset="0"/>
                        </a:rPr>
                        <a:t>14,115,316.72</a:t>
                      </a:r>
                    </a:p>
                  </a:txBody>
                  <a:tcPr marL="6181" marR="6181" marT="6181" marB="0" anchor="ctr">
                    <a:lnL w="12700" cap="flat" cmpd="sng" algn="ctr">
                      <a:solidFill>
                        <a:srgbClr val="AFABAB"/>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2277045490"/>
                  </a:ext>
                </a:extLst>
              </a:tr>
            </a:tbl>
          </a:graphicData>
        </a:graphic>
      </p:graphicFrame>
      <p:sp>
        <p:nvSpPr>
          <p:cNvPr id="11" name="CuadroTexto 10">
            <a:extLst>
              <a:ext uri="{FF2B5EF4-FFF2-40B4-BE49-F238E27FC236}">
                <a16:creationId xmlns:a16="http://schemas.microsoft.com/office/drawing/2014/main" id="{152E9A66-5EA1-4A1D-BEBC-EF8AC701D9A5}"/>
              </a:ext>
            </a:extLst>
          </p:cNvPr>
          <p:cNvSpPr txBox="1"/>
          <p:nvPr/>
        </p:nvSpPr>
        <p:spPr>
          <a:xfrm>
            <a:off x="657055" y="309784"/>
            <a:ext cx="7808618" cy="661335"/>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Inicio del Proceso Electoral Local Ordinario y del Poder Judicial del 2026-2027</a:t>
            </a:r>
          </a:p>
        </p:txBody>
      </p:sp>
      <p:sp>
        <p:nvSpPr>
          <p:cNvPr id="2" name="Marcador de número de diapositiva 1">
            <a:extLst>
              <a:ext uri="{FF2B5EF4-FFF2-40B4-BE49-F238E27FC236}">
                <a16:creationId xmlns:a16="http://schemas.microsoft.com/office/drawing/2014/main" id="{5658F13E-3D33-C44A-A335-EB9D020FD04F}"/>
              </a:ext>
            </a:extLst>
          </p:cNvPr>
          <p:cNvSpPr>
            <a:spLocks noGrp="1"/>
          </p:cNvSpPr>
          <p:nvPr>
            <p:ph type="sldNum" sz="quarter" idx="12"/>
          </p:nvPr>
        </p:nvSpPr>
        <p:spPr/>
        <p:txBody>
          <a:bodyPr/>
          <a:lstStyle/>
          <a:p>
            <a:fld id="{E5E9EB46-AD77-4AF2-976B-88C46CEFE23D}" type="slidenum">
              <a:rPr lang="es-MX" smtClean="0"/>
              <a:t>20</a:t>
            </a:fld>
            <a:endParaRPr lang="es-MX"/>
          </a:p>
        </p:txBody>
      </p:sp>
    </p:spTree>
    <p:extLst>
      <p:ext uri="{BB962C8B-B14F-4D97-AF65-F5344CB8AC3E}">
        <p14:creationId xmlns:p14="http://schemas.microsoft.com/office/powerpoint/2010/main" val="1086537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CF222-91EA-3A7B-6913-A0A89AFE15A5}"/>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30CC5633-5FAC-00BF-D086-8F37275A8F8E}"/>
              </a:ext>
            </a:extLst>
          </p:cNvPr>
          <p:cNvSpPr txBox="1"/>
          <p:nvPr/>
        </p:nvSpPr>
        <p:spPr>
          <a:xfrm>
            <a:off x="5024594" y="1643857"/>
            <a:ext cx="3623471" cy="86869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Adquisición de Extintores como medida de protección civil.</a:t>
            </a:r>
          </a:p>
          <a:p>
            <a:pPr marL="2857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Adquisición de Anaqueles.</a:t>
            </a:r>
            <a:endParaRPr lang="es-MX"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ángulo 6">
            <a:extLst>
              <a:ext uri="{FF2B5EF4-FFF2-40B4-BE49-F238E27FC236}">
                <a16:creationId xmlns:a16="http://schemas.microsoft.com/office/drawing/2014/main" id="{28232D1C-4A19-312B-1C17-BF7194BA0D97}"/>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8" name="Grupo 7">
            <a:extLst>
              <a:ext uri="{FF2B5EF4-FFF2-40B4-BE49-F238E27FC236}">
                <a16:creationId xmlns:a16="http://schemas.microsoft.com/office/drawing/2014/main" id="{1B4F70AF-6EA6-BE79-6820-EEE8AADB749B}"/>
              </a:ext>
            </a:extLst>
          </p:cNvPr>
          <p:cNvGrpSpPr/>
          <p:nvPr/>
        </p:nvGrpSpPr>
        <p:grpSpPr>
          <a:xfrm flipH="1">
            <a:off x="8382846" y="165878"/>
            <a:ext cx="530439" cy="6176765"/>
            <a:chOff x="11752872" y="296026"/>
            <a:chExt cx="1219200" cy="11826115"/>
          </a:xfrm>
        </p:grpSpPr>
        <p:sp>
          <p:nvSpPr>
            <p:cNvPr id="9" name="Freeform 6">
              <a:extLst>
                <a:ext uri="{FF2B5EF4-FFF2-40B4-BE49-F238E27FC236}">
                  <a16:creationId xmlns:a16="http://schemas.microsoft.com/office/drawing/2014/main" id="{D18804FD-56E0-7064-5E98-FD5F013BA3BD}"/>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3"/>
              <a:stretch>
                <a:fillRect/>
              </a:stretch>
            </a:blipFill>
          </p:spPr>
          <p:txBody>
            <a:bodyPr/>
            <a:lstStyle/>
            <a:p>
              <a:endParaRPr lang="es-MX"/>
            </a:p>
          </p:txBody>
        </p:sp>
        <p:cxnSp>
          <p:nvCxnSpPr>
            <p:cNvPr id="10" name="Conector recto 9">
              <a:extLst>
                <a:ext uri="{FF2B5EF4-FFF2-40B4-BE49-F238E27FC236}">
                  <a16:creationId xmlns:a16="http://schemas.microsoft.com/office/drawing/2014/main" id="{AE21983C-9515-F3CA-F57D-B565216AE0A7}"/>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3" name="Imagen 12">
            <a:extLst>
              <a:ext uri="{FF2B5EF4-FFF2-40B4-BE49-F238E27FC236}">
                <a16:creationId xmlns:a16="http://schemas.microsoft.com/office/drawing/2014/main" id="{8F75F315-FF8F-BBA0-A485-D0368EA873CF}"/>
              </a:ext>
            </a:extLst>
          </p:cNvPr>
          <p:cNvPicPr>
            <a:picLocks noChangeAspect="1"/>
          </p:cNvPicPr>
          <p:nvPr/>
        </p:nvPicPr>
        <p:blipFill>
          <a:blip r:embed="rId4"/>
          <a:stretch>
            <a:fillRect/>
          </a:stretch>
        </p:blipFill>
        <p:spPr>
          <a:xfrm>
            <a:off x="29201" y="240888"/>
            <a:ext cx="990738" cy="447737"/>
          </a:xfrm>
          <a:prstGeom prst="rect">
            <a:avLst/>
          </a:prstGeom>
        </p:spPr>
      </p:pic>
      <p:graphicFrame>
        <p:nvGraphicFramePr>
          <p:cNvPr id="2" name="Tabla 1">
            <a:extLst>
              <a:ext uri="{FF2B5EF4-FFF2-40B4-BE49-F238E27FC236}">
                <a16:creationId xmlns:a16="http://schemas.microsoft.com/office/drawing/2014/main" id="{EEAEA5D3-D147-F008-31BE-C20BBA16846F}"/>
              </a:ext>
            </a:extLst>
          </p:cNvPr>
          <p:cNvGraphicFramePr>
            <a:graphicFrameLocks noGrp="1"/>
          </p:cNvGraphicFramePr>
          <p:nvPr>
            <p:extLst>
              <p:ext uri="{D42A27DB-BD31-4B8C-83A1-F6EECF244321}">
                <p14:modId xmlns:p14="http://schemas.microsoft.com/office/powerpoint/2010/main" val="2763641120"/>
              </p:ext>
            </p:extLst>
          </p:nvPr>
        </p:nvGraphicFramePr>
        <p:xfrm>
          <a:off x="135813" y="1643857"/>
          <a:ext cx="4546600" cy="1404000"/>
        </p:xfrm>
        <a:graphic>
          <a:graphicData uri="http://schemas.openxmlformats.org/drawingml/2006/table">
            <a:tbl>
              <a:tblPr/>
              <a:tblGrid>
                <a:gridCol w="3490800">
                  <a:extLst>
                    <a:ext uri="{9D8B030D-6E8A-4147-A177-3AD203B41FA5}">
                      <a16:colId xmlns:a16="http://schemas.microsoft.com/office/drawing/2014/main" val="1688414268"/>
                    </a:ext>
                  </a:extLst>
                </a:gridCol>
                <a:gridCol w="1055800">
                  <a:extLst>
                    <a:ext uri="{9D8B030D-6E8A-4147-A177-3AD203B41FA5}">
                      <a16:colId xmlns:a16="http://schemas.microsoft.com/office/drawing/2014/main" val="2673933807"/>
                    </a:ext>
                  </a:extLst>
                </a:gridCol>
              </a:tblGrid>
              <a:tr h="468000">
                <a:tc gridSpan="2">
                  <a:txBody>
                    <a:bodyPr/>
                    <a:lstStyle/>
                    <a:p>
                      <a:pPr algn="ctr" rtl="0" fontAlgn="b">
                        <a:buNone/>
                      </a:pPr>
                      <a:r>
                        <a:rPr lang="es-ES" sz="1400" b="1" i="0" u="none" strike="noStrike" dirty="0">
                          <a:solidFill>
                            <a:srgbClr val="FFFFFF"/>
                          </a:solidFill>
                          <a:effectLst/>
                          <a:latin typeface="Century Gothic" panose="020B0502020202020204" pitchFamily="34" charset="0"/>
                        </a:rPr>
                        <a:t>Bienes muebles, inmuebles e intangibles </a:t>
                      </a:r>
                    </a:p>
                  </a:txBody>
                  <a:tcPr marL="9525" marR="9525" marT="9525" marB="0" anchor="ctr">
                    <a:lnL>
                      <a:noFill/>
                    </a:lnL>
                    <a:lnR>
                      <a:noFill/>
                    </a:lnR>
                    <a:lnT>
                      <a:noFill/>
                    </a:lnT>
                    <a:lnB w="12700" cap="flat" cmpd="sng" algn="ctr">
                      <a:solidFill>
                        <a:srgbClr val="AFABAB"/>
                      </a:solidFill>
                      <a:prstDash val="solid"/>
                      <a:round/>
                      <a:headEnd type="none" w="med" len="med"/>
                      <a:tailEnd type="none" w="med" len="med"/>
                    </a:lnB>
                    <a:solidFill>
                      <a:srgbClr val="821F21"/>
                    </a:solidFill>
                  </a:tcPr>
                </a:tc>
                <a:tc hMerge="1">
                  <a:txBody>
                    <a:bodyPr/>
                    <a:lstStyle/>
                    <a:p>
                      <a:endParaRPr lang="es-MX"/>
                    </a:p>
                  </a:txBody>
                  <a:tcPr/>
                </a:tc>
                <a:extLst>
                  <a:ext uri="{0D108BD9-81ED-4DB2-BD59-A6C34878D82A}">
                    <a16:rowId xmlns:a16="http://schemas.microsoft.com/office/drawing/2014/main" val="1790183493"/>
                  </a:ext>
                </a:extLst>
              </a:tr>
              <a:tr h="489263">
                <a:tc>
                  <a:txBody>
                    <a:bodyPr/>
                    <a:lstStyle/>
                    <a:p>
                      <a:pPr algn="l" rtl="0" fontAlgn="ctr">
                        <a:buNone/>
                      </a:pPr>
                      <a:r>
                        <a:rPr lang="es-MX" sz="1400" b="0" i="0" u="none" strike="noStrike" dirty="0">
                          <a:solidFill>
                            <a:srgbClr val="000000"/>
                          </a:solidFill>
                          <a:effectLst/>
                          <a:latin typeface="Century Gothic" panose="020B0502020202020204" pitchFamily="34" charset="0"/>
                        </a:rPr>
                        <a:t>Mobiliario</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noFill/>
                  </a:tcPr>
                </a:tc>
                <a:tc>
                  <a:txBody>
                    <a:bodyPr/>
                    <a:lstStyle/>
                    <a:p>
                      <a:pPr algn="r" rtl="0" fontAlgn="b">
                        <a:buNone/>
                      </a:pPr>
                      <a:r>
                        <a:rPr lang="es-MX" sz="1400" b="0" i="0" u="none" strike="noStrike">
                          <a:solidFill>
                            <a:srgbClr val="000000"/>
                          </a:solidFill>
                          <a:effectLst/>
                          <a:latin typeface="Century Gothic" panose="020B0502020202020204" pitchFamily="34" charset="0"/>
                        </a:rPr>
                        <a:t>437,250.00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noFill/>
                  </a:tcPr>
                </a:tc>
                <a:extLst>
                  <a:ext uri="{0D108BD9-81ED-4DB2-BD59-A6C34878D82A}">
                    <a16:rowId xmlns:a16="http://schemas.microsoft.com/office/drawing/2014/main" val="4074216520"/>
                  </a:ext>
                </a:extLst>
              </a:tr>
              <a:tr h="446737">
                <a:tc>
                  <a:txBody>
                    <a:bodyPr/>
                    <a:lstStyle/>
                    <a:p>
                      <a:pPr algn="ctr" rtl="0" fontAlgn="b">
                        <a:buNone/>
                      </a:pPr>
                      <a:r>
                        <a:rPr lang="es-MX" sz="14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a:noFill/>
                    </a:lnT>
                    <a:lnB>
                      <a:noFill/>
                    </a:lnB>
                    <a:solidFill>
                      <a:srgbClr val="000000"/>
                    </a:solidFill>
                  </a:tcPr>
                </a:tc>
                <a:tc>
                  <a:txBody>
                    <a:bodyPr/>
                    <a:lstStyle/>
                    <a:p>
                      <a:pPr algn="r" rtl="0" fontAlgn="b">
                        <a:buNone/>
                      </a:pPr>
                      <a:r>
                        <a:rPr lang="es-MX" sz="1400" b="1" i="0" u="none" strike="noStrike" dirty="0">
                          <a:solidFill>
                            <a:srgbClr val="FFFFFF"/>
                          </a:solidFill>
                          <a:effectLst/>
                          <a:latin typeface="Century Gothic" panose="020B0502020202020204" pitchFamily="34" charset="0"/>
                        </a:rPr>
                        <a:t>437,250.00</a:t>
                      </a:r>
                    </a:p>
                  </a:txBody>
                  <a:tcPr marL="9525" marR="9525" marT="9525" marB="0" anchor="ctr">
                    <a:lnL w="12700" cap="flat" cmpd="sng" algn="ctr">
                      <a:solidFill>
                        <a:srgbClr val="AFABAB"/>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3159192803"/>
                  </a:ext>
                </a:extLst>
              </a:tr>
            </a:tbl>
          </a:graphicData>
        </a:graphic>
      </p:graphicFrame>
      <p:sp>
        <p:nvSpPr>
          <p:cNvPr id="11" name="CuadroTexto 10">
            <a:extLst>
              <a:ext uri="{FF2B5EF4-FFF2-40B4-BE49-F238E27FC236}">
                <a16:creationId xmlns:a16="http://schemas.microsoft.com/office/drawing/2014/main" id="{1927FDFA-CDA0-4221-B795-C5F92FE8B51F}"/>
              </a:ext>
            </a:extLst>
          </p:cNvPr>
          <p:cNvSpPr txBox="1"/>
          <p:nvPr/>
        </p:nvSpPr>
        <p:spPr>
          <a:xfrm>
            <a:off x="657055" y="309784"/>
            <a:ext cx="7808618" cy="661335"/>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Inicio del Proceso Electoral Local Ordinario y del Poder Judicial del 2026-2027</a:t>
            </a:r>
          </a:p>
        </p:txBody>
      </p:sp>
      <p:sp>
        <p:nvSpPr>
          <p:cNvPr id="3" name="Marcador de número de diapositiva 2">
            <a:extLst>
              <a:ext uri="{FF2B5EF4-FFF2-40B4-BE49-F238E27FC236}">
                <a16:creationId xmlns:a16="http://schemas.microsoft.com/office/drawing/2014/main" id="{986F3692-1190-C145-825C-C352687367C1}"/>
              </a:ext>
            </a:extLst>
          </p:cNvPr>
          <p:cNvSpPr>
            <a:spLocks noGrp="1"/>
          </p:cNvSpPr>
          <p:nvPr>
            <p:ph type="sldNum" sz="quarter" idx="12"/>
          </p:nvPr>
        </p:nvSpPr>
        <p:spPr/>
        <p:txBody>
          <a:bodyPr/>
          <a:lstStyle/>
          <a:p>
            <a:fld id="{E5E9EB46-AD77-4AF2-976B-88C46CEFE23D}" type="slidenum">
              <a:rPr lang="es-MX" smtClean="0"/>
              <a:t>21</a:t>
            </a:fld>
            <a:endParaRPr lang="es-MX"/>
          </a:p>
        </p:txBody>
      </p:sp>
    </p:spTree>
    <p:extLst>
      <p:ext uri="{BB962C8B-B14F-4D97-AF65-F5344CB8AC3E}">
        <p14:creationId xmlns:p14="http://schemas.microsoft.com/office/powerpoint/2010/main" val="4280712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514CE57-DC96-4C6F-A6E5-9B5003C6F6AC}"/>
              </a:ext>
            </a:extLst>
          </p:cNvPr>
          <p:cNvSpPr txBox="1"/>
          <p:nvPr/>
        </p:nvSpPr>
        <p:spPr>
          <a:xfrm>
            <a:off x="35038" y="330993"/>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Elecciones Ordinarias Sistemas Normativos Indígenas </a:t>
            </a:r>
          </a:p>
        </p:txBody>
      </p:sp>
      <p:sp>
        <p:nvSpPr>
          <p:cNvPr id="4" name="CuadroTexto 3">
            <a:extLst>
              <a:ext uri="{FF2B5EF4-FFF2-40B4-BE49-F238E27FC236}">
                <a16:creationId xmlns:a16="http://schemas.microsoft.com/office/drawing/2014/main" id="{A80F98B8-9BA0-4C43-B725-6BDFC8356D84}"/>
              </a:ext>
            </a:extLst>
          </p:cNvPr>
          <p:cNvSpPr txBox="1"/>
          <p:nvPr/>
        </p:nvSpPr>
        <p:spPr>
          <a:xfrm>
            <a:off x="4943252" y="926383"/>
            <a:ext cx="3634935" cy="5653407"/>
          </a:xfrm>
          <a:prstGeom prst="rect">
            <a:avLst/>
          </a:prstGeom>
          <a:noFill/>
        </p:spPr>
        <p:txBody>
          <a:bodyPr wrap="square">
            <a:spAutoFit/>
          </a:bodyPr>
          <a:lstStyle/>
          <a:p>
            <a:pPr marL="47625" indent="-47625" algn="just">
              <a:lnSpc>
                <a:spcPct val="107000"/>
              </a:lnSpc>
              <a:spcAft>
                <a:spcPts val="800"/>
              </a:spcAft>
              <a:buFont typeface="Arial" panose="020B0604020202020204" pitchFamily="34" charset="0"/>
              <a:buChar char="•"/>
            </a:pP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para reforzar  a la Dirección Ejecutiva para la elaboración y seguimiento de actividades administrativas.</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Material de oficina para acciones relativas a las Elecciones de Sistemas de Normativos indígenas.</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Material de Limpieza para acciones relativas a las Elecciones de Sistemas de Normativos indígenas.</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Suministros diversos para acciones relativas a las Elecciones de Sistemas de Normativos indígenas.</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Combustible para acciones relativas a las Elecciones de Sistemas de Normativos indígenas.</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Arrendamientos de sede alterna.</a:t>
            </a:r>
          </a:p>
          <a:p>
            <a:pPr marL="47625" indent="-47625"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Servicios básicos para sede alterna.</a:t>
            </a:r>
          </a:p>
          <a:p>
            <a:pPr marL="47625" indent="-47625"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Servic</a:t>
            </a:r>
            <a:r>
              <a:rPr lang="es-MX" sz="1200" dirty="0">
                <a:latin typeface="Century Gothic" panose="020B0502020202020204" pitchFamily="34" charset="0"/>
                <a:ea typeface="Calibri" panose="020F0502020204030204" pitchFamily="34" charset="0"/>
                <a:cs typeface="Times New Roman" panose="02020603050405020304" pitchFamily="18" charset="0"/>
              </a:rPr>
              <a:t>io de vigilancia.</a:t>
            </a:r>
          </a:p>
          <a:p>
            <a:pPr marL="47625" indent="-47625"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Publicaciones en el Periódico Oficial, notificaciones.</a:t>
            </a:r>
          </a:p>
          <a:p>
            <a:pPr marL="47625" indent="-47625"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Gastos para comisiones oficiales en las regiones del Estado.</a:t>
            </a:r>
            <a:endParaRPr lang="es-MX"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F0AD6C8-4908-4CD5-BF5D-F85F81F1D12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FF72A095-3464-414F-A119-212B6F28BA12}"/>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1B26A28D-9DA8-4EE8-B988-F628D326E887}"/>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AA1EE758-DFDF-42AC-BCCC-D6F246A952B1}"/>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7860A238-3F96-43A6-993F-5E6C9A582450}"/>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10" name="Tabla 9">
            <a:extLst>
              <a:ext uri="{FF2B5EF4-FFF2-40B4-BE49-F238E27FC236}">
                <a16:creationId xmlns:a16="http://schemas.microsoft.com/office/drawing/2014/main" id="{A51AD8D4-0ADC-430B-B736-A4083F609A35}"/>
              </a:ext>
            </a:extLst>
          </p:cNvPr>
          <p:cNvGraphicFramePr>
            <a:graphicFrameLocks noGrp="1"/>
          </p:cNvGraphicFramePr>
          <p:nvPr>
            <p:extLst>
              <p:ext uri="{D42A27DB-BD31-4B8C-83A1-F6EECF244321}">
                <p14:modId xmlns:p14="http://schemas.microsoft.com/office/powerpoint/2010/main" val="4252351845"/>
              </p:ext>
            </p:extLst>
          </p:nvPr>
        </p:nvGraphicFramePr>
        <p:xfrm>
          <a:off x="257290" y="1000861"/>
          <a:ext cx="4549421" cy="5439041"/>
        </p:xfrm>
        <a:graphic>
          <a:graphicData uri="http://schemas.openxmlformats.org/drawingml/2006/table">
            <a:tbl>
              <a:tblPr/>
              <a:tblGrid>
                <a:gridCol w="3158701">
                  <a:extLst>
                    <a:ext uri="{9D8B030D-6E8A-4147-A177-3AD203B41FA5}">
                      <a16:colId xmlns:a16="http://schemas.microsoft.com/office/drawing/2014/main" val="2754498400"/>
                    </a:ext>
                  </a:extLst>
                </a:gridCol>
                <a:gridCol w="1390720">
                  <a:extLst>
                    <a:ext uri="{9D8B030D-6E8A-4147-A177-3AD203B41FA5}">
                      <a16:colId xmlns:a16="http://schemas.microsoft.com/office/drawing/2014/main" val="2355752152"/>
                    </a:ext>
                  </a:extLst>
                </a:gridCol>
              </a:tblGrid>
              <a:tr h="335596">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marL="45720" marR="4572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marL="45720" marR="4572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762462842"/>
                  </a:ext>
                </a:extLst>
              </a:tr>
              <a:tr h="271561">
                <a:tc>
                  <a:txBody>
                    <a:bodyPr/>
                    <a:lstStyle/>
                    <a:p>
                      <a:pPr algn="l" rtl="0" fontAlgn="b"/>
                      <a:r>
                        <a:rPr lang="es-MX" sz="1200" b="1" i="0" u="none" strike="noStrike" dirty="0">
                          <a:solidFill>
                            <a:srgbClr val="000000"/>
                          </a:solidFill>
                          <a:effectLst/>
                          <a:latin typeface="Century Gothic" panose="020B0502020202020204" pitchFamily="34" charset="0"/>
                        </a:rPr>
                        <a:t>Servicios personales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2,865,975.00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045790327"/>
                  </a:ext>
                </a:extLst>
              </a:tr>
              <a:tr h="271561">
                <a:tc>
                  <a:txBody>
                    <a:bodyPr/>
                    <a:lstStyle/>
                    <a:p>
                      <a:pPr algn="l" rtl="0" fontAlgn="b"/>
                      <a:r>
                        <a:rPr lang="es-MX" sz="1200" b="0" i="0" u="none" strike="noStrike" dirty="0">
                          <a:solidFill>
                            <a:srgbClr val="000000"/>
                          </a:solidFill>
                          <a:effectLst/>
                          <a:latin typeface="Century Gothic" panose="020B0502020202020204" pitchFamily="34" charset="0"/>
                        </a:rPr>
                        <a:t>Honorarios asimilables a salarios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2,865,975.00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539408909"/>
                  </a:ext>
                </a:extLst>
              </a:tr>
              <a:tr h="271561">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a:solidFill>
                            <a:srgbClr val="000000"/>
                          </a:solidFill>
                          <a:effectLst/>
                          <a:latin typeface="Century Gothic" panose="020B0502020202020204" pitchFamily="34" charset="0"/>
                        </a:rPr>
                        <a:t>563,400.00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2068557145"/>
                  </a:ext>
                </a:extLst>
              </a:tr>
              <a:tr h="452601">
                <a:tc>
                  <a:txBody>
                    <a:bodyPr/>
                    <a:lstStyle/>
                    <a:p>
                      <a:pPr algn="l" rtl="0" fontAlgn="b"/>
                      <a:r>
                        <a:rPr lang="es-MX" sz="1200" b="0" i="0" u="none" strike="noStrike" dirty="0">
                          <a:solidFill>
                            <a:srgbClr val="000000"/>
                          </a:solidFill>
                          <a:effectLst/>
                          <a:latin typeface="Century Gothic" panose="020B0502020202020204" pitchFamily="34" charset="0"/>
                        </a:rPr>
                        <a:t>Materiales, útiles y equipos menores de oficina</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240,000.00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187369074"/>
                  </a:ext>
                </a:extLst>
              </a:tr>
              <a:tr h="271561">
                <a:tc>
                  <a:txBody>
                    <a:bodyPr/>
                    <a:lstStyle/>
                    <a:p>
                      <a:pPr algn="l" rtl="0" fontAlgn="b"/>
                      <a:r>
                        <a:rPr lang="es-MX" sz="1200" b="0" i="0" u="none" strike="noStrike" dirty="0">
                          <a:solidFill>
                            <a:srgbClr val="000000"/>
                          </a:solidFill>
                          <a:effectLst/>
                          <a:latin typeface="Century Gothic" panose="020B0502020202020204" pitchFamily="34" charset="0"/>
                        </a:rPr>
                        <a:t>Material de limpieza</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24,000.00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20939544"/>
                  </a:ext>
                </a:extLst>
              </a:tr>
              <a:tr h="271561">
                <a:tc>
                  <a:txBody>
                    <a:bodyPr/>
                    <a:lstStyle/>
                    <a:p>
                      <a:pPr algn="l" rtl="0" fontAlgn="b"/>
                      <a:r>
                        <a:rPr lang="es-MX" sz="1200" b="0" i="0" u="none" strike="noStrike" dirty="0">
                          <a:solidFill>
                            <a:srgbClr val="000000"/>
                          </a:solidFill>
                          <a:effectLst/>
                          <a:latin typeface="Century Gothic" panose="020B0502020202020204" pitchFamily="34" charset="0"/>
                        </a:rPr>
                        <a:t>Suministros diversos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114,000.00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749674763"/>
                  </a:ext>
                </a:extLst>
              </a:tr>
              <a:tr h="433933">
                <a:tc>
                  <a:txBody>
                    <a:bodyPr/>
                    <a:lstStyle/>
                    <a:p>
                      <a:pPr algn="l" rtl="0" fontAlgn="b"/>
                      <a:r>
                        <a:rPr lang="es-MX" sz="1200" b="0" i="0" u="none" strike="noStrike" dirty="0">
                          <a:solidFill>
                            <a:srgbClr val="000000"/>
                          </a:solidFill>
                          <a:effectLst/>
                          <a:latin typeface="Century Gothic" panose="020B0502020202020204" pitchFamily="34" charset="0"/>
                        </a:rPr>
                        <a:t>Combustibles, lubricantes y aditivos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185,400.00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682586209"/>
                  </a:ext>
                </a:extLst>
              </a:tr>
              <a:tr h="271561">
                <a:tc>
                  <a:txBody>
                    <a:bodyPr/>
                    <a:lstStyle/>
                    <a:p>
                      <a:pPr algn="l" rtl="0" fontAlgn="b"/>
                      <a:r>
                        <a:rPr lang="es-MX" sz="1200" b="1" i="0" u="none" strike="noStrike">
                          <a:solidFill>
                            <a:srgbClr val="000000"/>
                          </a:solidFill>
                          <a:effectLst/>
                          <a:latin typeface="Century Gothic" panose="020B0502020202020204" pitchFamily="34" charset="0"/>
                        </a:rPr>
                        <a:t>Servicios generales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 1,913,396.12 </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803973738"/>
                  </a:ext>
                </a:extLst>
              </a:tr>
              <a:tr h="646152">
                <a:tc>
                  <a:txBody>
                    <a:bodyPr/>
                    <a:lstStyle/>
                    <a:p>
                      <a:pPr algn="l" rtl="0" fontAlgn="b"/>
                      <a:r>
                        <a:rPr lang="es-MX" sz="1200" b="0" i="0" u="none" strike="noStrike" dirty="0">
                          <a:solidFill>
                            <a:srgbClr val="000000"/>
                          </a:solidFill>
                          <a:effectLst/>
                          <a:latin typeface="Century Gothic" panose="020B0502020202020204" pitchFamily="34" charset="0"/>
                        </a:rPr>
                        <a:t>Contratación de servicios básicos y generales para el funcionamiento de la DESNI.</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791,246.12</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04541161"/>
                  </a:ext>
                </a:extLst>
              </a:tr>
              <a:tr h="271561">
                <a:tc>
                  <a:txBody>
                    <a:bodyPr/>
                    <a:lstStyle/>
                    <a:p>
                      <a:pPr algn="l" rtl="0" fontAlgn="b"/>
                      <a:r>
                        <a:rPr lang="es-MX" sz="1200" b="0" i="0" u="none" strike="noStrike" dirty="0">
                          <a:solidFill>
                            <a:srgbClr val="000000"/>
                          </a:solidFill>
                          <a:effectLst/>
                          <a:latin typeface="Century Gothic" panose="020B0502020202020204" pitchFamily="34" charset="0"/>
                        </a:rPr>
                        <a:t>Impresos y publicaciones oficiales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153,000.00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164282564"/>
                  </a:ext>
                </a:extLst>
              </a:tr>
              <a:tr h="438613">
                <a:tc>
                  <a:txBody>
                    <a:bodyPr/>
                    <a:lstStyle/>
                    <a:p>
                      <a:pPr algn="l" rtl="0" fontAlgn="b"/>
                      <a:r>
                        <a:rPr lang="es-MX" sz="1200" b="0" i="0" u="none" strike="noStrike" dirty="0">
                          <a:solidFill>
                            <a:srgbClr val="000000"/>
                          </a:solidFill>
                          <a:effectLst/>
                          <a:latin typeface="Century Gothic" panose="020B0502020202020204" pitchFamily="34" charset="0"/>
                        </a:rPr>
                        <a:t>Servicios de creatividad, preproducción y producción de publicidad</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250,000.00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929471591"/>
                  </a:ext>
                </a:extLst>
              </a:tr>
              <a:tr h="452601">
                <a:tc>
                  <a:txBody>
                    <a:bodyPr/>
                    <a:lstStyle/>
                    <a:p>
                      <a:pPr algn="l" rtl="0" fontAlgn="b"/>
                      <a:r>
                        <a:rPr lang="es-MX" sz="1200" b="0" i="0" u="none" strike="noStrike" dirty="0">
                          <a:solidFill>
                            <a:srgbClr val="000000"/>
                          </a:solidFill>
                          <a:effectLst/>
                          <a:latin typeface="Century Gothic" panose="020B0502020202020204" pitchFamily="34" charset="0"/>
                        </a:rPr>
                        <a:t>Gastos en comisión para asistir a los municipios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649,400.00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83020483"/>
                  </a:ext>
                </a:extLst>
              </a:tr>
              <a:tr h="452601">
                <a:tc>
                  <a:txBody>
                    <a:bodyPr/>
                    <a:lstStyle/>
                    <a:p>
                      <a:pPr algn="l" rtl="0" fontAlgn="b"/>
                      <a:r>
                        <a:rPr lang="es-MX" sz="1200" b="0" i="0" u="none" strike="noStrike" dirty="0">
                          <a:solidFill>
                            <a:srgbClr val="000000"/>
                          </a:solidFill>
                          <a:effectLst/>
                          <a:latin typeface="Century Gothic" panose="020B0502020202020204" pitchFamily="34" charset="0"/>
                        </a:rPr>
                        <a:t>Encuentros regionales con autoridades municipales</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69,750.00</a:t>
                      </a:r>
                    </a:p>
                  </a:txBody>
                  <a:tcPr marL="45720" marR="4572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583605612"/>
                  </a:ext>
                </a:extLst>
              </a:tr>
              <a:tr h="271561">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marL="45720" marR="4572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 5,342,771.12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3298485821"/>
                  </a:ext>
                </a:extLst>
              </a:tr>
            </a:tbl>
          </a:graphicData>
        </a:graphic>
      </p:graphicFrame>
      <p:sp>
        <p:nvSpPr>
          <p:cNvPr id="3" name="Marcador de número de diapositiva 2">
            <a:extLst>
              <a:ext uri="{FF2B5EF4-FFF2-40B4-BE49-F238E27FC236}">
                <a16:creationId xmlns:a16="http://schemas.microsoft.com/office/drawing/2014/main" id="{D4DBE7AA-CA54-2148-85E9-62D5EF58B6DB}"/>
              </a:ext>
            </a:extLst>
          </p:cNvPr>
          <p:cNvSpPr>
            <a:spLocks noGrp="1"/>
          </p:cNvSpPr>
          <p:nvPr>
            <p:ph type="sldNum" sz="quarter" idx="12"/>
          </p:nvPr>
        </p:nvSpPr>
        <p:spPr/>
        <p:txBody>
          <a:bodyPr/>
          <a:lstStyle/>
          <a:p>
            <a:fld id="{E5E9EB46-AD77-4AF2-976B-88C46CEFE23D}" type="slidenum">
              <a:rPr lang="es-MX" smtClean="0"/>
              <a:t>22</a:t>
            </a:fld>
            <a:endParaRPr lang="es-MX"/>
          </a:p>
        </p:txBody>
      </p:sp>
    </p:spTree>
    <p:extLst>
      <p:ext uri="{BB962C8B-B14F-4D97-AF65-F5344CB8AC3E}">
        <p14:creationId xmlns:p14="http://schemas.microsoft.com/office/powerpoint/2010/main" val="32595648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A80F98B8-9BA0-4C43-B725-6BDFC8356D84}"/>
              </a:ext>
            </a:extLst>
          </p:cNvPr>
          <p:cNvSpPr txBox="1"/>
          <p:nvPr/>
        </p:nvSpPr>
        <p:spPr>
          <a:xfrm>
            <a:off x="4844171" y="1456364"/>
            <a:ext cx="3760079" cy="2354362"/>
          </a:xfrm>
          <a:prstGeom prst="rect">
            <a:avLst/>
          </a:prstGeom>
          <a:noFill/>
        </p:spPr>
        <p:txBody>
          <a:bodyPr wrap="square">
            <a:spAutoFit/>
          </a:bodyPr>
          <a:lstStyle/>
          <a:p>
            <a:pPr marL="5143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Material de oficina para acciones relativas a las Elecciones extraordinarias de Sistemas de Normativos indígenas.</a:t>
            </a:r>
          </a:p>
          <a:p>
            <a:pPr marL="514350" indent="-285750"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Combustible para acciones relativas a las Elecciones de Sistemas de Normativos indígenas.</a:t>
            </a:r>
          </a:p>
          <a:p>
            <a:pPr marL="514350" indent="-285750"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Gastos para comisiones oficiales en las regiones del Estado.</a:t>
            </a:r>
          </a:p>
        </p:txBody>
      </p:sp>
      <p:sp>
        <p:nvSpPr>
          <p:cNvPr id="5" name="Rectángulo 4">
            <a:extLst>
              <a:ext uri="{FF2B5EF4-FFF2-40B4-BE49-F238E27FC236}">
                <a16:creationId xmlns:a16="http://schemas.microsoft.com/office/drawing/2014/main" id="{11D5A544-7776-4690-A4A0-B606777E5392}"/>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7FC53C69-6897-41A2-93EE-92236956235A}"/>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A2CC13BD-0AE0-42FD-88CC-5F21F79F669B}"/>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396C459A-47D2-416F-84DF-904E753DC691}"/>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 name="CuadroTexto 8">
            <a:extLst>
              <a:ext uri="{FF2B5EF4-FFF2-40B4-BE49-F238E27FC236}">
                <a16:creationId xmlns:a16="http://schemas.microsoft.com/office/drawing/2014/main" id="{7C1CE9CD-D372-424F-973F-2FDA6868008E}"/>
              </a:ext>
            </a:extLst>
          </p:cNvPr>
          <p:cNvSpPr txBox="1"/>
          <p:nvPr/>
        </p:nvSpPr>
        <p:spPr>
          <a:xfrm>
            <a:off x="267555" y="347088"/>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Elecciones Extraordinarias Sistemas Normativos Indígenas </a:t>
            </a:r>
          </a:p>
        </p:txBody>
      </p:sp>
      <p:pic>
        <p:nvPicPr>
          <p:cNvPr id="10" name="Imagen 9">
            <a:extLst>
              <a:ext uri="{FF2B5EF4-FFF2-40B4-BE49-F238E27FC236}">
                <a16:creationId xmlns:a16="http://schemas.microsoft.com/office/drawing/2014/main" id="{7704F3D4-4490-4CE1-BB31-7E83AF25C1F3}"/>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2" name="Tabla 1">
            <a:extLst>
              <a:ext uri="{FF2B5EF4-FFF2-40B4-BE49-F238E27FC236}">
                <a16:creationId xmlns:a16="http://schemas.microsoft.com/office/drawing/2014/main" id="{B8842A91-6007-49FE-A3FD-9411F648D773}"/>
              </a:ext>
            </a:extLst>
          </p:cNvPr>
          <p:cNvGraphicFramePr>
            <a:graphicFrameLocks noGrp="1"/>
          </p:cNvGraphicFramePr>
          <p:nvPr>
            <p:extLst>
              <p:ext uri="{D42A27DB-BD31-4B8C-83A1-F6EECF244321}">
                <p14:modId xmlns:p14="http://schemas.microsoft.com/office/powerpoint/2010/main" val="4101917985"/>
              </p:ext>
            </p:extLst>
          </p:nvPr>
        </p:nvGraphicFramePr>
        <p:xfrm>
          <a:off x="368660" y="917158"/>
          <a:ext cx="4356099" cy="4392002"/>
        </p:xfrm>
        <a:graphic>
          <a:graphicData uri="http://schemas.openxmlformats.org/drawingml/2006/table">
            <a:tbl>
              <a:tblPr/>
              <a:tblGrid>
                <a:gridCol w="2997080">
                  <a:extLst>
                    <a:ext uri="{9D8B030D-6E8A-4147-A177-3AD203B41FA5}">
                      <a16:colId xmlns:a16="http://schemas.microsoft.com/office/drawing/2014/main" val="4053176054"/>
                    </a:ext>
                  </a:extLst>
                </a:gridCol>
                <a:gridCol w="1359019">
                  <a:extLst>
                    <a:ext uri="{9D8B030D-6E8A-4147-A177-3AD203B41FA5}">
                      <a16:colId xmlns:a16="http://schemas.microsoft.com/office/drawing/2014/main" val="492137522"/>
                    </a:ext>
                  </a:extLst>
                </a:gridCol>
              </a:tblGrid>
              <a:tr h="380403">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3675373887"/>
                  </a:ext>
                </a:extLst>
              </a:tr>
              <a:tr h="380403">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249,000.00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930921592"/>
                  </a:ext>
                </a:extLst>
              </a:tr>
              <a:tr h="812691">
                <a:tc>
                  <a:txBody>
                    <a:bodyPr/>
                    <a:lstStyle/>
                    <a:p>
                      <a:pPr algn="l" rtl="0" fontAlgn="b"/>
                      <a:r>
                        <a:rPr lang="es-MX" sz="1200" b="0" i="0" u="none" strike="noStrike" dirty="0">
                          <a:solidFill>
                            <a:srgbClr val="000000"/>
                          </a:solidFill>
                          <a:effectLst/>
                          <a:latin typeface="Century Gothic" panose="020B0502020202020204" pitchFamily="34" charset="0"/>
                        </a:rPr>
                        <a:t>Materiales, útiles y equipos menores de oficina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120,000.00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077765203"/>
                  </a:ext>
                </a:extLst>
              </a:tr>
              <a:tr h="414997">
                <a:tc>
                  <a:txBody>
                    <a:bodyPr/>
                    <a:lstStyle/>
                    <a:p>
                      <a:pPr algn="l" rtl="0" fontAlgn="b"/>
                      <a:r>
                        <a:rPr lang="es-MX" sz="1200" b="0" i="0" u="none" strike="noStrike">
                          <a:solidFill>
                            <a:srgbClr val="000000"/>
                          </a:solidFill>
                          <a:effectLst/>
                          <a:latin typeface="Century Gothic" panose="020B0502020202020204" pitchFamily="34" charset="0"/>
                        </a:rPr>
                        <a:t>Suministros diversos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24,000.00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138164341"/>
                  </a:ext>
                </a:extLst>
              </a:tr>
              <a:tr h="414997">
                <a:tc>
                  <a:txBody>
                    <a:bodyPr/>
                    <a:lstStyle/>
                    <a:p>
                      <a:pPr algn="l" rtl="0" fontAlgn="b"/>
                      <a:r>
                        <a:rPr lang="es-MX" sz="1200" b="0" i="0" u="none" strike="noStrike">
                          <a:solidFill>
                            <a:srgbClr val="000000"/>
                          </a:solidFill>
                          <a:effectLst/>
                          <a:latin typeface="Century Gothic" panose="020B0502020202020204" pitchFamily="34" charset="0"/>
                        </a:rPr>
                        <a:t>Combustibles, lubricantes y aditivos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105,000.00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719169095"/>
                  </a:ext>
                </a:extLst>
              </a:tr>
              <a:tr h="380403">
                <a:tc>
                  <a:txBody>
                    <a:bodyPr/>
                    <a:lstStyle/>
                    <a:p>
                      <a:pPr algn="l" rtl="0" fontAlgn="b"/>
                      <a:r>
                        <a:rPr lang="es-MX" sz="1200" b="1" i="0" u="none" strike="noStrike">
                          <a:solidFill>
                            <a:srgbClr val="000000"/>
                          </a:solidFill>
                          <a:effectLst/>
                          <a:latin typeface="Century Gothic" panose="020B0502020202020204" pitchFamily="34" charset="0"/>
                        </a:rPr>
                        <a:t>Servicios generales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359,600.00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346916187"/>
                  </a:ext>
                </a:extLst>
              </a:tr>
              <a:tr h="414997">
                <a:tc>
                  <a:txBody>
                    <a:bodyPr/>
                    <a:lstStyle/>
                    <a:p>
                      <a:pPr algn="l" rtl="0" fontAlgn="b"/>
                      <a:r>
                        <a:rPr lang="es-MX" sz="1200" b="0" i="0" u="none" strike="noStrike" dirty="0">
                          <a:solidFill>
                            <a:srgbClr val="000000"/>
                          </a:solidFill>
                          <a:effectLst/>
                          <a:latin typeface="Century Gothic" panose="020B0502020202020204" pitchFamily="34" charset="0"/>
                        </a:rPr>
                        <a:t>Impresos y publicaciones oficiales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60,000.00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646665430"/>
                  </a:ext>
                </a:extLst>
              </a:tr>
              <a:tr h="414997">
                <a:tc>
                  <a:txBody>
                    <a:bodyPr/>
                    <a:lstStyle/>
                    <a:p>
                      <a:pPr algn="l" rtl="0" fontAlgn="b"/>
                      <a:r>
                        <a:rPr lang="es-MX" sz="1200" b="0" i="0" u="none" strike="noStrike" dirty="0">
                          <a:solidFill>
                            <a:srgbClr val="000000"/>
                          </a:solidFill>
                          <a:effectLst/>
                          <a:latin typeface="Century Gothic" panose="020B0502020202020204" pitchFamily="34" charset="0"/>
                        </a:rPr>
                        <a:t>Peajes y Puentes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6,350.00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222577306"/>
                  </a:ext>
                </a:extLst>
              </a:tr>
              <a:tr h="414997">
                <a:tc>
                  <a:txBody>
                    <a:bodyPr/>
                    <a:lstStyle/>
                    <a:p>
                      <a:pPr algn="l" rtl="0" fontAlgn="b"/>
                      <a:r>
                        <a:rPr lang="es-MX" sz="1200" b="0" i="0" u="none" strike="noStrike" dirty="0">
                          <a:solidFill>
                            <a:srgbClr val="000000"/>
                          </a:solidFill>
                          <a:effectLst/>
                          <a:latin typeface="Century Gothic" panose="020B0502020202020204" pitchFamily="34" charset="0"/>
                        </a:rPr>
                        <a:t>Gastos en Comisión</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293,250.00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460390310"/>
                  </a:ext>
                </a:extLst>
              </a:tr>
              <a:tr h="363117">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608,600.00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128815914"/>
                  </a:ext>
                </a:extLst>
              </a:tr>
            </a:tbl>
          </a:graphicData>
        </a:graphic>
      </p:graphicFrame>
      <p:sp>
        <p:nvSpPr>
          <p:cNvPr id="3" name="Marcador de número de diapositiva 2">
            <a:extLst>
              <a:ext uri="{FF2B5EF4-FFF2-40B4-BE49-F238E27FC236}">
                <a16:creationId xmlns:a16="http://schemas.microsoft.com/office/drawing/2014/main" id="{8EE6F2DF-7D76-4F42-9165-4182C71F2315}"/>
              </a:ext>
            </a:extLst>
          </p:cNvPr>
          <p:cNvSpPr>
            <a:spLocks noGrp="1"/>
          </p:cNvSpPr>
          <p:nvPr>
            <p:ph type="sldNum" sz="quarter" idx="12"/>
          </p:nvPr>
        </p:nvSpPr>
        <p:spPr/>
        <p:txBody>
          <a:bodyPr/>
          <a:lstStyle/>
          <a:p>
            <a:fld id="{E5E9EB46-AD77-4AF2-976B-88C46CEFE23D}" type="slidenum">
              <a:rPr lang="es-MX" smtClean="0"/>
              <a:t>23</a:t>
            </a:fld>
            <a:endParaRPr lang="es-MX"/>
          </a:p>
        </p:txBody>
      </p:sp>
    </p:spTree>
    <p:extLst>
      <p:ext uri="{BB962C8B-B14F-4D97-AF65-F5344CB8AC3E}">
        <p14:creationId xmlns:p14="http://schemas.microsoft.com/office/powerpoint/2010/main" val="22340999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514CE57-DC96-4C6F-A6E5-9B5003C6F6AC}"/>
              </a:ext>
            </a:extLst>
          </p:cNvPr>
          <p:cNvSpPr txBox="1"/>
          <p:nvPr/>
        </p:nvSpPr>
        <p:spPr>
          <a:xfrm>
            <a:off x="230715" y="340222"/>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Fortalecimiento del Órgano Interno de Control</a:t>
            </a:r>
          </a:p>
        </p:txBody>
      </p:sp>
      <p:sp>
        <p:nvSpPr>
          <p:cNvPr id="4" name="CuadroTexto 3">
            <a:extLst>
              <a:ext uri="{FF2B5EF4-FFF2-40B4-BE49-F238E27FC236}">
                <a16:creationId xmlns:a16="http://schemas.microsoft.com/office/drawing/2014/main" id="{A80F98B8-9BA0-4C43-B725-6BDFC8356D84}"/>
              </a:ext>
            </a:extLst>
          </p:cNvPr>
          <p:cNvSpPr txBox="1"/>
          <p:nvPr/>
        </p:nvSpPr>
        <p:spPr>
          <a:xfrm>
            <a:off x="4895851" y="998097"/>
            <a:ext cx="3760077" cy="5150449"/>
          </a:xfrm>
          <a:prstGeom prst="rect">
            <a:avLst/>
          </a:prstGeom>
          <a:noFill/>
        </p:spPr>
        <p:txBody>
          <a:bodyPr wrap="square">
            <a:spAutoFit/>
          </a:bodyPr>
          <a:lstStyle/>
          <a:p>
            <a:pPr marL="33338" indent="-33338"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para dar cumplimiento a las actividades de Auditoria, Substanciación de procedimientos de responsabilidades administrativas, declaraciones patrimoniales y transparencia y protección de datos personales.</a:t>
            </a:r>
          </a:p>
          <a:p>
            <a:pPr algn="just">
              <a:lnSpc>
                <a:spcPct val="107000"/>
              </a:lnSpc>
              <a:spcAft>
                <a:spcPts val="800"/>
              </a:spcAft>
            </a:pP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33338" indent="-33338"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Suministro de material de oficina, limpieza, suministros diversos para realizar acciones relativas a la fiscalización de recursos financieros, humanos y materiales del Instituto y substanciación de procedimientos de responsabilidades administrativas.</a:t>
            </a: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33338" indent="-33338"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Combustible para acciones relativas a la Contraloría General.</a:t>
            </a:r>
          </a:p>
          <a:p>
            <a:pPr marL="33338" indent="-33338"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Capacitaciones a servidores públicos.</a:t>
            </a:r>
          </a:p>
          <a:p>
            <a:pPr marL="33338" indent="-33338"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Informe de resultados 2026.</a:t>
            </a:r>
          </a:p>
          <a:p>
            <a:pPr marL="33338" indent="-33338"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Impresión del Plan anual de trabajo 2026.</a:t>
            </a:r>
          </a:p>
          <a:p>
            <a:pPr marL="33338" indent="-33338"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Impresión</a:t>
            </a:r>
            <a:r>
              <a:rPr lang="es-MX" sz="1200" dirty="0">
                <a:latin typeface="Century Gothic" panose="020B0502020202020204" pitchFamily="34" charset="0"/>
                <a:ea typeface="Calibri" panose="020F0502020204030204" pitchFamily="34" charset="0"/>
                <a:cs typeface="Times New Roman" panose="02020603050405020304" pitchFamily="18" charset="0"/>
              </a:rPr>
              <a:t> del</a:t>
            </a:r>
            <a:r>
              <a:rPr lang="es-MX" sz="1200" dirty="0">
                <a:effectLst/>
                <a:latin typeface="Century Gothic" panose="020B0502020202020204" pitchFamily="34" charset="0"/>
                <a:ea typeface="Calibri" panose="020F0502020204030204" pitchFamily="34" charset="0"/>
                <a:cs typeface="Times New Roman" panose="02020603050405020304" pitchFamily="18" charset="0"/>
              </a:rPr>
              <a:t> C</a:t>
            </a:r>
            <a:r>
              <a:rPr lang="es-MX" sz="1200" dirty="0">
                <a:latin typeface="Century Gothic" panose="020B0502020202020204" pitchFamily="34" charset="0"/>
                <a:ea typeface="Calibri" panose="020F0502020204030204" pitchFamily="34" charset="0"/>
                <a:cs typeface="Times New Roman" panose="02020603050405020304" pitchFamily="18" charset="0"/>
              </a:rPr>
              <a:t>ódigo de Conducta.</a:t>
            </a: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33338" indent="-33338"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Gastos de comisiones oficiales.</a:t>
            </a:r>
          </a:p>
          <a:p>
            <a:pPr marL="33338" indent="-33338"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Adquisición de equipo de cómputo.</a:t>
            </a:r>
          </a:p>
        </p:txBody>
      </p:sp>
      <p:sp>
        <p:nvSpPr>
          <p:cNvPr id="5" name="Rectángulo 4">
            <a:extLst>
              <a:ext uri="{FF2B5EF4-FFF2-40B4-BE49-F238E27FC236}">
                <a16:creationId xmlns:a16="http://schemas.microsoft.com/office/drawing/2014/main" id="{625AD98C-6610-4DE6-A5D4-CE8CBDA61C63}"/>
              </a:ext>
            </a:extLst>
          </p:cNvPr>
          <p:cNvSpPr/>
          <p:nvPr/>
        </p:nvSpPr>
        <p:spPr>
          <a:xfrm flipH="1">
            <a:off x="-1" y="6556015"/>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A784016C-F690-4A11-895F-DDE6428C4366}"/>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C8BA51C1-E555-4238-8CB3-9C4CC202C7AD}"/>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B8341673-18F3-4CC3-A16D-A318ADBE3352}"/>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484E1E1C-E24B-49F8-AB5E-70E7765C1F09}"/>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77B82F14-9702-4388-B2D3-CF893379DC88}"/>
              </a:ext>
            </a:extLst>
          </p:cNvPr>
          <p:cNvGraphicFramePr>
            <a:graphicFrameLocks noGrp="1"/>
          </p:cNvGraphicFramePr>
          <p:nvPr>
            <p:extLst>
              <p:ext uri="{D42A27DB-BD31-4B8C-83A1-F6EECF244321}">
                <p14:modId xmlns:p14="http://schemas.microsoft.com/office/powerpoint/2010/main" val="4221778922"/>
              </p:ext>
            </p:extLst>
          </p:nvPr>
        </p:nvGraphicFramePr>
        <p:xfrm>
          <a:off x="282398" y="811681"/>
          <a:ext cx="4613451" cy="5688007"/>
        </p:xfrm>
        <a:graphic>
          <a:graphicData uri="http://schemas.openxmlformats.org/drawingml/2006/table">
            <a:tbl>
              <a:tblPr/>
              <a:tblGrid>
                <a:gridCol w="3476807">
                  <a:extLst>
                    <a:ext uri="{9D8B030D-6E8A-4147-A177-3AD203B41FA5}">
                      <a16:colId xmlns:a16="http://schemas.microsoft.com/office/drawing/2014/main" val="374603991"/>
                    </a:ext>
                  </a:extLst>
                </a:gridCol>
                <a:gridCol w="1136644">
                  <a:extLst>
                    <a:ext uri="{9D8B030D-6E8A-4147-A177-3AD203B41FA5}">
                      <a16:colId xmlns:a16="http://schemas.microsoft.com/office/drawing/2014/main" val="2579019790"/>
                    </a:ext>
                  </a:extLst>
                </a:gridCol>
              </a:tblGrid>
              <a:tr h="288244">
                <a:tc>
                  <a:txBody>
                    <a:bodyPr/>
                    <a:lstStyle/>
                    <a:p>
                      <a:pPr algn="ctr" rtl="0" fontAlgn="b"/>
                      <a:r>
                        <a:rPr lang="es-MX" sz="1050" b="1" i="0" u="none" strike="noStrike" dirty="0">
                          <a:solidFill>
                            <a:srgbClr val="FFFFFF"/>
                          </a:solidFill>
                          <a:effectLst/>
                          <a:latin typeface="Century Gothic" panose="020B0502020202020204" pitchFamily="34" charset="0"/>
                        </a:rPr>
                        <a:t>CONCEPTO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a:txBody>
                    <a:bodyPr/>
                    <a:lstStyle/>
                    <a:p>
                      <a:pPr algn="r" rtl="0" fontAlgn="b"/>
                      <a:r>
                        <a:rPr lang="es-MX" sz="1050" b="1" i="0" u="none" strike="noStrike" dirty="0">
                          <a:solidFill>
                            <a:srgbClr val="FFFFFF"/>
                          </a:solidFill>
                          <a:effectLst/>
                          <a:latin typeface="Century Gothic" panose="020B0502020202020204" pitchFamily="34" charset="0"/>
                        </a:rPr>
                        <a:t>PRESUPUESTO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extLst>
                  <a:ext uri="{0D108BD9-81ED-4DB2-BD59-A6C34878D82A}">
                    <a16:rowId xmlns:a16="http://schemas.microsoft.com/office/drawing/2014/main" val="2255150334"/>
                  </a:ext>
                </a:extLst>
              </a:tr>
              <a:tr h="274988">
                <a:tc>
                  <a:txBody>
                    <a:bodyPr/>
                    <a:lstStyle/>
                    <a:p>
                      <a:pPr algn="l" rtl="0" fontAlgn="b"/>
                      <a:r>
                        <a:rPr lang="es-MX" sz="1050" b="1" i="0" u="none" strike="noStrike" dirty="0">
                          <a:solidFill>
                            <a:srgbClr val="000000"/>
                          </a:solidFill>
                          <a:effectLst/>
                          <a:latin typeface="Century Gothic" panose="020B0502020202020204" pitchFamily="34" charset="0"/>
                        </a:rPr>
                        <a:t> Servicios personales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9D9D9"/>
                    </a:solidFill>
                  </a:tcPr>
                </a:tc>
                <a:tc>
                  <a:txBody>
                    <a:bodyPr/>
                    <a:lstStyle/>
                    <a:p>
                      <a:pPr algn="r" rtl="0" fontAlgn="b"/>
                      <a:r>
                        <a:rPr lang="es-MX" sz="1050" b="1" i="0" u="none" strike="noStrike">
                          <a:solidFill>
                            <a:srgbClr val="000000"/>
                          </a:solidFill>
                          <a:effectLst/>
                          <a:latin typeface="Century Gothic" panose="020B0502020202020204" pitchFamily="34" charset="0"/>
                        </a:rPr>
                        <a:t>1,519,250.00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9D9D9"/>
                    </a:solidFill>
                  </a:tcPr>
                </a:tc>
                <a:extLst>
                  <a:ext uri="{0D108BD9-81ED-4DB2-BD59-A6C34878D82A}">
                    <a16:rowId xmlns:a16="http://schemas.microsoft.com/office/drawing/2014/main" val="2201801621"/>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Honorarios asimilables a salarios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a:solidFill>
                            <a:srgbClr val="000000"/>
                          </a:solidFill>
                          <a:effectLst/>
                          <a:latin typeface="Century Gothic" panose="020B0502020202020204" pitchFamily="34" charset="0"/>
                        </a:rPr>
                        <a:t>1,519,250.00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47062723"/>
                  </a:ext>
                </a:extLst>
              </a:tr>
              <a:tr h="274988">
                <a:tc>
                  <a:txBody>
                    <a:bodyPr/>
                    <a:lstStyle/>
                    <a:p>
                      <a:pPr algn="l" rtl="0" fontAlgn="b"/>
                      <a:r>
                        <a:rPr lang="es-MX" sz="1050" b="1" i="0" u="none" strike="noStrike" dirty="0">
                          <a:solidFill>
                            <a:srgbClr val="000000"/>
                          </a:solidFill>
                          <a:effectLst/>
                          <a:latin typeface="Century Gothic" panose="020B0502020202020204" pitchFamily="34" charset="0"/>
                        </a:rPr>
                        <a:t> Materiales y suministros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0CECE"/>
                    </a:solidFill>
                  </a:tcPr>
                </a:tc>
                <a:tc>
                  <a:txBody>
                    <a:bodyPr/>
                    <a:lstStyle/>
                    <a:p>
                      <a:pPr algn="r" rtl="0" fontAlgn="b"/>
                      <a:r>
                        <a:rPr lang="es-MX" sz="1050" b="1" i="0" u="none" strike="noStrike" dirty="0">
                          <a:solidFill>
                            <a:srgbClr val="000000"/>
                          </a:solidFill>
                          <a:effectLst/>
                          <a:latin typeface="Century Gothic" panose="020B0502020202020204" pitchFamily="34" charset="0"/>
                        </a:rPr>
                        <a:t>357,024.00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0CECE"/>
                    </a:solidFill>
                  </a:tcPr>
                </a:tc>
                <a:extLst>
                  <a:ext uri="{0D108BD9-81ED-4DB2-BD59-A6C34878D82A}">
                    <a16:rowId xmlns:a16="http://schemas.microsoft.com/office/drawing/2014/main" val="2923435202"/>
                  </a:ext>
                </a:extLst>
              </a:tr>
              <a:tr h="449979">
                <a:tc>
                  <a:txBody>
                    <a:bodyPr/>
                    <a:lstStyle/>
                    <a:p>
                      <a:pPr algn="l" rtl="0" fontAlgn="b"/>
                      <a:r>
                        <a:rPr lang="es-MX" sz="1050" b="0" i="0" u="none" strike="noStrike" dirty="0">
                          <a:solidFill>
                            <a:srgbClr val="000000"/>
                          </a:solidFill>
                          <a:effectLst/>
                          <a:latin typeface="Century Gothic" panose="020B0502020202020204" pitchFamily="34" charset="0"/>
                        </a:rPr>
                        <a:t>Operación y funcionamiento de la Contraloría General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FFFFFF"/>
                    </a:solidFill>
                  </a:tcPr>
                </a:tc>
                <a:tc>
                  <a:txBody>
                    <a:bodyPr/>
                    <a:lstStyle/>
                    <a:p>
                      <a:pPr algn="r" rtl="0" fontAlgn="b"/>
                      <a:r>
                        <a:rPr lang="es-MX" sz="1050" b="0" i="0" u="none" strike="noStrike" dirty="0">
                          <a:solidFill>
                            <a:srgbClr val="000000"/>
                          </a:solidFill>
                          <a:effectLst/>
                          <a:latin typeface="Century Gothic" panose="020B0502020202020204" pitchFamily="34" charset="0"/>
                        </a:rPr>
                        <a:t>357,024.00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FFFFFF"/>
                    </a:solidFill>
                  </a:tcPr>
                </a:tc>
                <a:extLst>
                  <a:ext uri="{0D108BD9-81ED-4DB2-BD59-A6C34878D82A}">
                    <a16:rowId xmlns:a16="http://schemas.microsoft.com/office/drawing/2014/main" val="3791377837"/>
                  </a:ext>
                </a:extLst>
              </a:tr>
              <a:tr h="274988">
                <a:tc>
                  <a:txBody>
                    <a:bodyPr/>
                    <a:lstStyle/>
                    <a:p>
                      <a:pPr algn="l" rtl="0" fontAlgn="b"/>
                      <a:r>
                        <a:rPr lang="es-MX" sz="1050" b="1" i="0" u="none" strike="noStrike" dirty="0">
                          <a:solidFill>
                            <a:srgbClr val="000000"/>
                          </a:solidFill>
                          <a:effectLst/>
                          <a:latin typeface="Century Gothic" panose="020B0502020202020204" pitchFamily="34" charset="0"/>
                        </a:rPr>
                        <a:t> Servicios generales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9D9D9"/>
                    </a:solidFill>
                  </a:tcPr>
                </a:tc>
                <a:tc>
                  <a:txBody>
                    <a:bodyPr/>
                    <a:lstStyle/>
                    <a:p>
                      <a:pPr algn="r" rtl="0" fontAlgn="b"/>
                      <a:r>
                        <a:rPr lang="es-MX" sz="1050" b="1" i="0" u="none" strike="noStrike" dirty="0">
                          <a:solidFill>
                            <a:srgbClr val="000000"/>
                          </a:solidFill>
                          <a:effectLst/>
                          <a:latin typeface="Century Gothic" panose="020B0502020202020204" pitchFamily="34" charset="0"/>
                        </a:rPr>
                        <a:t>1,116,000.00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9D9D9"/>
                    </a:solidFill>
                  </a:tcPr>
                </a:tc>
                <a:extLst>
                  <a:ext uri="{0D108BD9-81ED-4DB2-BD59-A6C34878D82A}">
                    <a16:rowId xmlns:a16="http://schemas.microsoft.com/office/drawing/2014/main" val="1936690432"/>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Arrendamiento de fotocopiado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54,000.00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45060975"/>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Arrendamiento de equipo de transporte</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480,000.00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758847150"/>
                  </a:ext>
                </a:extLst>
              </a:tr>
              <a:tr h="274988">
                <a:tc>
                  <a:txBody>
                    <a:bodyPr/>
                    <a:lstStyle/>
                    <a:p>
                      <a:pPr algn="l" rtl="0" fontAlgn="b"/>
                      <a:r>
                        <a:rPr lang="es-MX" sz="1050" b="0" i="0" u="none" strike="noStrike">
                          <a:solidFill>
                            <a:srgbClr val="000000"/>
                          </a:solidFill>
                          <a:effectLst/>
                          <a:latin typeface="Century Gothic" panose="020B0502020202020204" pitchFamily="34" charset="0"/>
                        </a:rPr>
                        <a:t>Arrendamiento de activos intangibles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5,000.00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83520472"/>
                  </a:ext>
                </a:extLst>
              </a:tr>
              <a:tr h="274988">
                <a:tc>
                  <a:txBody>
                    <a:bodyPr/>
                    <a:lstStyle/>
                    <a:p>
                      <a:pPr algn="l" rtl="0" fontAlgn="b"/>
                      <a:r>
                        <a:rPr lang="es-MX" sz="1050" b="0" i="0" u="none" strike="noStrike">
                          <a:solidFill>
                            <a:srgbClr val="000000"/>
                          </a:solidFill>
                          <a:effectLst/>
                          <a:latin typeface="Century Gothic" panose="020B0502020202020204" pitchFamily="34" charset="0"/>
                        </a:rPr>
                        <a:t>Capacitación y desarrollo de personal</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58,000.00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533372987"/>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Impresos y publicaciones oficiales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32,700.00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57902759"/>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Pasajes aéreos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140,000.00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641196975"/>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Pasajes terrestres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15,000.00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36410905"/>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Peajes y puentes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10,000.00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86485658"/>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Viáticos en el país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196,500.00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959329560"/>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Gastos en Comisión</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61,800.00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65812734"/>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Reuniones, congresos y convenciones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63,000.00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574806626"/>
                  </a:ext>
                </a:extLst>
              </a:tr>
              <a:tr h="274988">
                <a:tc>
                  <a:txBody>
                    <a:bodyPr/>
                    <a:lstStyle/>
                    <a:p>
                      <a:pPr algn="l" rtl="0" fontAlgn="b"/>
                      <a:r>
                        <a:rPr lang="es-MX" sz="1050" b="1" i="0" u="none" strike="noStrike" dirty="0">
                          <a:solidFill>
                            <a:srgbClr val="000000"/>
                          </a:solidFill>
                          <a:effectLst/>
                          <a:latin typeface="Century Gothic" panose="020B0502020202020204" pitchFamily="34" charset="0"/>
                        </a:rPr>
                        <a:t> Bienes muebles, inmuebles e intangibles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0CECE"/>
                    </a:solidFill>
                  </a:tcPr>
                </a:tc>
                <a:tc>
                  <a:txBody>
                    <a:bodyPr/>
                    <a:lstStyle/>
                    <a:p>
                      <a:pPr algn="r" rtl="0" fontAlgn="b"/>
                      <a:r>
                        <a:rPr lang="es-MX" sz="1050" b="1" i="0" u="none" strike="noStrike" dirty="0">
                          <a:solidFill>
                            <a:srgbClr val="000000"/>
                          </a:solidFill>
                          <a:effectLst/>
                          <a:latin typeface="Century Gothic" panose="020B0502020202020204" pitchFamily="34" charset="0"/>
                        </a:rPr>
                        <a:t>52,000.00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D0CECE"/>
                    </a:solidFill>
                  </a:tcPr>
                </a:tc>
                <a:extLst>
                  <a:ext uri="{0D108BD9-81ED-4DB2-BD59-A6C34878D82A}">
                    <a16:rowId xmlns:a16="http://schemas.microsoft.com/office/drawing/2014/main" val="3640602672"/>
                  </a:ext>
                </a:extLst>
              </a:tr>
              <a:tr h="274988">
                <a:tc>
                  <a:txBody>
                    <a:bodyPr/>
                    <a:lstStyle/>
                    <a:p>
                      <a:pPr algn="l" rtl="0" fontAlgn="b"/>
                      <a:r>
                        <a:rPr lang="es-MX" sz="1050" b="0" i="0" u="none" strike="noStrike" dirty="0">
                          <a:solidFill>
                            <a:srgbClr val="000000"/>
                          </a:solidFill>
                          <a:effectLst/>
                          <a:latin typeface="Century Gothic" panose="020B0502020202020204" pitchFamily="34" charset="0"/>
                        </a:rPr>
                        <a:t>Adquisición de mobiliario y equipo de cómputo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050" b="0" i="0" u="none" strike="noStrike" dirty="0">
                          <a:solidFill>
                            <a:srgbClr val="000000"/>
                          </a:solidFill>
                          <a:effectLst/>
                          <a:latin typeface="Century Gothic" panose="020B0502020202020204" pitchFamily="34" charset="0"/>
                        </a:rPr>
                        <a:t>52,000.00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154553333"/>
                  </a:ext>
                </a:extLst>
              </a:tr>
              <a:tr h="274988">
                <a:tc>
                  <a:txBody>
                    <a:bodyPr/>
                    <a:lstStyle/>
                    <a:p>
                      <a:pPr algn="ctr" rtl="0" fontAlgn="b"/>
                      <a:r>
                        <a:rPr lang="es-MX" sz="1050" b="1" i="0" u="none" strike="noStrike" dirty="0">
                          <a:solidFill>
                            <a:srgbClr val="FFFFFF"/>
                          </a:solidFill>
                          <a:effectLst/>
                          <a:latin typeface="Century Gothic" panose="020B0502020202020204" pitchFamily="34" charset="0"/>
                        </a:rPr>
                        <a:t> Total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b"/>
                      <a:r>
                        <a:rPr lang="es-MX" sz="1050" b="1" i="0" u="none" strike="noStrike" dirty="0">
                          <a:solidFill>
                            <a:srgbClr val="FFFFFF"/>
                          </a:solidFill>
                          <a:effectLst/>
                          <a:latin typeface="Century Gothic" panose="020B0502020202020204" pitchFamily="34" charset="0"/>
                        </a:rPr>
                        <a:t>3,044,274.00</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1787375582"/>
                  </a:ext>
                </a:extLst>
              </a:tr>
            </a:tbl>
          </a:graphicData>
        </a:graphic>
      </p:graphicFrame>
      <p:sp>
        <p:nvSpPr>
          <p:cNvPr id="6" name="Marcador de número de diapositiva 5">
            <a:extLst>
              <a:ext uri="{FF2B5EF4-FFF2-40B4-BE49-F238E27FC236}">
                <a16:creationId xmlns:a16="http://schemas.microsoft.com/office/drawing/2014/main" id="{996F31AB-C4E7-6947-B066-BBEC10A201D3}"/>
              </a:ext>
            </a:extLst>
          </p:cNvPr>
          <p:cNvSpPr>
            <a:spLocks noGrp="1"/>
          </p:cNvSpPr>
          <p:nvPr>
            <p:ph type="sldNum" sz="quarter" idx="12"/>
          </p:nvPr>
        </p:nvSpPr>
        <p:spPr/>
        <p:txBody>
          <a:bodyPr/>
          <a:lstStyle/>
          <a:p>
            <a:fld id="{E5E9EB46-AD77-4AF2-976B-88C46CEFE23D}" type="slidenum">
              <a:rPr lang="es-MX" smtClean="0"/>
              <a:t>24</a:t>
            </a:fld>
            <a:endParaRPr lang="es-MX"/>
          </a:p>
        </p:txBody>
      </p:sp>
    </p:spTree>
    <p:extLst>
      <p:ext uri="{BB962C8B-B14F-4D97-AF65-F5344CB8AC3E}">
        <p14:creationId xmlns:p14="http://schemas.microsoft.com/office/powerpoint/2010/main" val="3301269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514CE57-DC96-4C6F-A6E5-9B5003C6F6AC}"/>
              </a:ext>
            </a:extLst>
          </p:cNvPr>
          <p:cNvSpPr txBox="1"/>
          <p:nvPr/>
        </p:nvSpPr>
        <p:spPr>
          <a:xfrm>
            <a:off x="271126" y="350203"/>
            <a:ext cx="8559210" cy="763927"/>
          </a:xfrm>
          <a:prstGeom prst="rect">
            <a:avLst/>
          </a:prstGeom>
          <a:noFill/>
        </p:spPr>
        <p:txBody>
          <a:bodyPr wrap="square">
            <a:spAutoFit/>
          </a:bodyPr>
          <a:lstStyle/>
          <a:p>
            <a:pPr algn="ctr">
              <a:spcAft>
                <a:spcPts val="800"/>
              </a:spcAft>
            </a:pPr>
            <a:r>
              <a:rPr lang="es-MX" b="1" dirty="0">
                <a:solidFill>
                  <a:srgbClr val="821F21"/>
                </a:solidFill>
                <a:latin typeface="Century Gothic" panose="020B0502020202020204" pitchFamily="34" charset="0"/>
                <a:cs typeface="Times New Roman" panose="02020603050405020304" pitchFamily="18" charset="0"/>
              </a:rPr>
              <a:t>Fortalecimiento Unidad Técnica Jurídica </a:t>
            </a:r>
          </a:p>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y de lo Contencioso Electoral</a:t>
            </a:r>
          </a:p>
        </p:txBody>
      </p:sp>
      <p:sp>
        <p:nvSpPr>
          <p:cNvPr id="4" name="CuadroTexto 3">
            <a:extLst>
              <a:ext uri="{FF2B5EF4-FFF2-40B4-BE49-F238E27FC236}">
                <a16:creationId xmlns:a16="http://schemas.microsoft.com/office/drawing/2014/main" id="{A80F98B8-9BA0-4C43-B725-6BDFC8356D84}"/>
              </a:ext>
            </a:extLst>
          </p:cNvPr>
          <p:cNvSpPr txBox="1"/>
          <p:nvPr/>
        </p:nvSpPr>
        <p:spPr>
          <a:xfrm>
            <a:off x="4899918" y="1392017"/>
            <a:ext cx="3756010" cy="3712106"/>
          </a:xfrm>
          <a:prstGeom prst="rect">
            <a:avLst/>
          </a:prstGeom>
          <a:noFill/>
        </p:spPr>
        <p:txBody>
          <a:bodyPr wrap="square">
            <a:spAutoFit/>
          </a:bodyPr>
          <a:lstStyle/>
          <a:p>
            <a:pPr marL="134938" indent="-1349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Honorarios para sustanciar los procedimientos especiales y ordinarios sancionadores que deriven de quejas y acciones administrativas de la Unidad técnica.</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Suministro de material de oficina, para realizar acciones relativas de la Unidad Técnica.</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134938" indent="-1349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Combustible para acciones relativas a la Unidad Técnica.</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Arrendamiento de equipo de fotocopiado y equipo de cómputo.</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Gastos de comisiones oficiales en las regiones del Estado.</a:t>
            </a:r>
          </a:p>
        </p:txBody>
      </p:sp>
      <p:sp>
        <p:nvSpPr>
          <p:cNvPr id="5" name="Rectángulo 4">
            <a:extLst>
              <a:ext uri="{FF2B5EF4-FFF2-40B4-BE49-F238E27FC236}">
                <a16:creationId xmlns:a16="http://schemas.microsoft.com/office/drawing/2014/main" id="{BA56A05A-867A-4082-9A00-9F8A32430921}"/>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1DCDD7D0-60B9-47CE-B69C-D8188933C944}"/>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2AF38CC7-BB6C-4E9A-AA3E-3A7DC200DF1A}"/>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1960CFDE-43CF-47B2-ADE3-A98D8C72D67F}"/>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BB6F7BD1-89EF-47D3-A709-5405D89F720A}"/>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10" name="Tabla 9">
            <a:extLst>
              <a:ext uri="{FF2B5EF4-FFF2-40B4-BE49-F238E27FC236}">
                <a16:creationId xmlns:a16="http://schemas.microsoft.com/office/drawing/2014/main" id="{027BF4C1-8D06-4D25-B7F8-FD4AD7784210}"/>
              </a:ext>
            </a:extLst>
          </p:cNvPr>
          <p:cNvGraphicFramePr>
            <a:graphicFrameLocks noGrp="1"/>
          </p:cNvGraphicFramePr>
          <p:nvPr>
            <p:extLst>
              <p:ext uri="{D42A27DB-BD31-4B8C-83A1-F6EECF244321}">
                <p14:modId xmlns:p14="http://schemas.microsoft.com/office/powerpoint/2010/main" val="996757154"/>
              </p:ext>
            </p:extLst>
          </p:nvPr>
        </p:nvGraphicFramePr>
        <p:xfrm>
          <a:off x="543817" y="1392017"/>
          <a:ext cx="4356100" cy="4463997"/>
        </p:xfrm>
        <a:graphic>
          <a:graphicData uri="http://schemas.openxmlformats.org/drawingml/2006/table">
            <a:tbl>
              <a:tblPr/>
              <a:tblGrid>
                <a:gridCol w="3086100">
                  <a:extLst>
                    <a:ext uri="{9D8B030D-6E8A-4147-A177-3AD203B41FA5}">
                      <a16:colId xmlns:a16="http://schemas.microsoft.com/office/drawing/2014/main" val="2858261682"/>
                    </a:ext>
                  </a:extLst>
                </a:gridCol>
                <a:gridCol w="1270000">
                  <a:extLst>
                    <a:ext uri="{9D8B030D-6E8A-4147-A177-3AD203B41FA5}">
                      <a16:colId xmlns:a16="http://schemas.microsoft.com/office/drawing/2014/main" val="2178292940"/>
                    </a:ext>
                  </a:extLst>
                </a:gridCol>
              </a:tblGrid>
              <a:tr h="341414">
                <a:tc>
                  <a:txBody>
                    <a:bodyPr/>
                    <a:lstStyle/>
                    <a:p>
                      <a:pPr algn="ctr" rtl="0" fontAlgn="b"/>
                      <a:r>
                        <a:rPr lang="es-MX" sz="14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a:noFill/>
                    </a:lnB>
                    <a:solidFill>
                      <a:srgbClr val="821F21"/>
                    </a:solidFill>
                  </a:tcPr>
                </a:tc>
                <a:tc>
                  <a:txBody>
                    <a:bodyPr/>
                    <a:lstStyle/>
                    <a:p>
                      <a:pPr algn="ctr" rtl="0" fontAlgn="b"/>
                      <a:r>
                        <a:rPr lang="es-MX" sz="1400" b="1" i="0" u="none" strike="noStrike" dirty="0">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a:noFill/>
                    </a:lnB>
                    <a:solidFill>
                      <a:srgbClr val="821F21"/>
                    </a:solidFill>
                  </a:tcPr>
                </a:tc>
                <a:extLst>
                  <a:ext uri="{0D108BD9-81ED-4DB2-BD59-A6C34878D82A}">
                    <a16:rowId xmlns:a16="http://schemas.microsoft.com/office/drawing/2014/main" val="3432969272"/>
                  </a:ext>
                </a:extLst>
              </a:tr>
              <a:tr h="355638">
                <a:tc>
                  <a:txBody>
                    <a:bodyPr/>
                    <a:lstStyle/>
                    <a:p>
                      <a:pPr algn="l" rtl="0" fontAlgn="b"/>
                      <a:r>
                        <a:rPr lang="es-MX" sz="1400" b="1" i="0" u="none" strike="noStrike" dirty="0">
                          <a:solidFill>
                            <a:srgbClr val="000000"/>
                          </a:solidFill>
                          <a:effectLst/>
                          <a:latin typeface="Century Gothic" panose="020B0502020202020204" pitchFamily="34" charset="0"/>
                        </a:rPr>
                        <a:t>Servicios personales</a:t>
                      </a:r>
                    </a:p>
                  </a:txBody>
                  <a:tcPr marL="857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D9D9D9"/>
                    </a:solidFill>
                  </a:tcPr>
                </a:tc>
                <a:tc>
                  <a:txBody>
                    <a:bodyPr/>
                    <a:lstStyle/>
                    <a:p>
                      <a:pPr algn="r" rtl="0" fontAlgn="b"/>
                      <a:r>
                        <a:rPr lang="es-MX" sz="1400" b="1" i="0" u="none" strike="noStrike" dirty="0">
                          <a:solidFill>
                            <a:srgbClr val="000000"/>
                          </a:solidFill>
                          <a:effectLst/>
                          <a:latin typeface="Century Gothic" panose="020B0502020202020204" pitchFamily="34" charset="0"/>
                        </a:rPr>
                        <a:t>3,198,150.00</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D9D9D9"/>
                    </a:solidFill>
                  </a:tcPr>
                </a:tc>
                <a:extLst>
                  <a:ext uri="{0D108BD9-81ED-4DB2-BD59-A6C34878D82A}">
                    <a16:rowId xmlns:a16="http://schemas.microsoft.com/office/drawing/2014/main" val="2081104450"/>
                  </a:ext>
                </a:extLst>
              </a:tr>
              <a:tr h="355638">
                <a:tc>
                  <a:txBody>
                    <a:bodyPr/>
                    <a:lstStyle/>
                    <a:p>
                      <a:pPr algn="l" rtl="0" fontAlgn="b"/>
                      <a:r>
                        <a:rPr lang="es-MX" sz="1400" b="0" i="0" u="none" strike="noStrike" dirty="0">
                          <a:solidFill>
                            <a:srgbClr val="000000"/>
                          </a:solidFill>
                          <a:effectLst/>
                          <a:latin typeface="Century Gothic" panose="020B0502020202020204" pitchFamily="34" charset="0"/>
                        </a:rPr>
                        <a:t>Honorarios asimilables a salarios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 3,198,150.00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76480463"/>
                  </a:ext>
                </a:extLst>
              </a:tr>
              <a:tr h="355638">
                <a:tc>
                  <a:txBody>
                    <a:bodyPr/>
                    <a:lstStyle/>
                    <a:p>
                      <a:pPr algn="l" rtl="0" fontAlgn="b"/>
                      <a:r>
                        <a:rPr lang="es-MX" sz="1400" b="1" i="0" u="none" strike="noStrike" dirty="0">
                          <a:solidFill>
                            <a:srgbClr val="000000"/>
                          </a:solidFill>
                          <a:effectLst/>
                          <a:latin typeface="Century Gothic" panose="020B0502020202020204" pitchFamily="34" charset="0"/>
                        </a:rPr>
                        <a:t>Materiales y suministros </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tc>
                  <a:txBody>
                    <a:bodyPr/>
                    <a:lstStyle/>
                    <a:p>
                      <a:pPr algn="r" rtl="0" fontAlgn="b"/>
                      <a:r>
                        <a:rPr lang="es-MX" sz="1400" b="1" i="0" u="none" strike="noStrike" dirty="0">
                          <a:solidFill>
                            <a:srgbClr val="000000"/>
                          </a:solidFill>
                          <a:effectLst/>
                          <a:latin typeface="Century Gothic" panose="020B0502020202020204" pitchFamily="34" charset="0"/>
                        </a:rPr>
                        <a:t>226,600.00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extLst>
                  <a:ext uri="{0D108BD9-81ED-4DB2-BD59-A6C34878D82A}">
                    <a16:rowId xmlns:a16="http://schemas.microsoft.com/office/drawing/2014/main" val="924199839"/>
                  </a:ext>
                </a:extLst>
              </a:tr>
              <a:tr h="697065">
                <a:tc>
                  <a:txBody>
                    <a:bodyPr/>
                    <a:lstStyle/>
                    <a:p>
                      <a:pPr algn="l" rtl="0" fontAlgn="b"/>
                      <a:r>
                        <a:rPr lang="es-MX" sz="1400" b="0" i="0" u="none" strike="noStrike" dirty="0">
                          <a:solidFill>
                            <a:srgbClr val="000000"/>
                          </a:solidFill>
                          <a:effectLst/>
                          <a:latin typeface="Century Gothic" panose="020B0502020202020204" pitchFamily="34" charset="0"/>
                        </a:rPr>
                        <a:t>Materiales, útiles y equipos menores de oficina</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18,000.00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217449495"/>
                  </a:ext>
                </a:extLst>
              </a:tr>
              <a:tr h="651534">
                <a:tc>
                  <a:txBody>
                    <a:bodyPr/>
                    <a:lstStyle/>
                    <a:p>
                      <a:pPr algn="l" rtl="0" fontAlgn="b"/>
                      <a:r>
                        <a:rPr lang="es-MX" sz="1400" b="0" i="0" u="none" strike="noStrike" dirty="0">
                          <a:solidFill>
                            <a:srgbClr val="000000"/>
                          </a:solidFill>
                          <a:effectLst/>
                          <a:latin typeface="Century Gothic" panose="020B0502020202020204" pitchFamily="34" charset="0"/>
                        </a:rPr>
                        <a:t>Combustibles, lubricantes y aditivos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208,600.00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033323972"/>
                  </a:ext>
                </a:extLst>
              </a:tr>
              <a:tr h="341414">
                <a:tc>
                  <a:txBody>
                    <a:bodyPr/>
                    <a:lstStyle/>
                    <a:p>
                      <a:pPr algn="l" rtl="0" fontAlgn="b"/>
                      <a:r>
                        <a:rPr lang="es-MX" sz="1400" b="1" i="0" u="none" strike="noStrike" dirty="0">
                          <a:solidFill>
                            <a:srgbClr val="000000"/>
                          </a:solidFill>
                          <a:effectLst/>
                          <a:latin typeface="Century Gothic" panose="020B0502020202020204" pitchFamily="34" charset="0"/>
                        </a:rPr>
                        <a:t>Servicios generales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D9D9D9"/>
                    </a:solidFill>
                  </a:tcPr>
                </a:tc>
                <a:tc>
                  <a:txBody>
                    <a:bodyPr/>
                    <a:lstStyle/>
                    <a:p>
                      <a:pPr algn="r" rtl="0" fontAlgn="b"/>
                      <a:r>
                        <a:rPr lang="es-MX" sz="1400" b="1" i="0" u="none" strike="noStrike" dirty="0">
                          <a:solidFill>
                            <a:srgbClr val="000000"/>
                          </a:solidFill>
                          <a:effectLst/>
                          <a:latin typeface="Century Gothic" panose="020B0502020202020204" pitchFamily="34" charset="0"/>
                        </a:rPr>
                        <a:t>251,600.00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865278706"/>
                  </a:ext>
                </a:extLst>
              </a:tr>
              <a:tr h="341414">
                <a:tc>
                  <a:txBody>
                    <a:bodyPr/>
                    <a:lstStyle/>
                    <a:p>
                      <a:pPr algn="l" rtl="0" fontAlgn="b"/>
                      <a:r>
                        <a:rPr lang="es-MX" sz="1400" b="0" i="0" u="none" strike="noStrike" dirty="0">
                          <a:solidFill>
                            <a:srgbClr val="000000"/>
                          </a:solidFill>
                          <a:effectLst/>
                          <a:latin typeface="Century Gothic" panose="020B0502020202020204" pitchFamily="34" charset="0"/>
                        </a:rPr>
                        <a:t>Arrendamiento de Fotocopiado</a:t>
                      </a:r>
                    </a:p>
                  </a:txBody>
                  <a:tcPr marL="857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chemeClr val="bg2">
                          <a:lumMod val="90000"/>
                        </a:schemeClr>
                      </a:solidFill>
                      <a:prstDash val="solid"/>
                      <a:round/>
                      <a:headEnd type="none" w="med" len="med"/>
                      <a:tailEnd type="none" w="med" len="med"/>
                    </a:lnB>
                  </a:tcPr>
                </a:tc>
                <a:tc>
                  <a:txBody>
                    <a:bodyPr/>
                    <a:lstStyle/>
                    <a:p>
                      <a:pPr algn="r" rtl="0" fontAlgn="b"/>
                      <a:r>
                        <a:rPr lang="es-MX" sz="1400" b="0" i="0" u="none" strike="noStrike">
                          <a:solidFill>
                            <a:srgbClr val="000000"/>
                          </a:solidFill>
                          <a:effectLst/>
                          <a:latin typeface="Century Gothic" panose="020B0502020202020204" pitchFamily="34" charset="0"/>
                        </a:rPr>
                        <a:t>30,000.00</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1215460157"/>
                  </a:ext>
                </a:extLst>
              </a:tr>
              <a:tr h="341414">
                <a:tc>
                  <a:txBody>
                    <a:bodyPr/>
                    <a:lstStyle/>
                    <a:p>
                      <a:pPr algn="l" rtl="0" fontAlgn="b"/>
                      <a:r>
                        <a:rPr lang="es-MX" sz="1400" b="0" i="0" u="none" strike="noStrike" dirty="0">
                          <a:solidFill>
                            <a:srgbClr val="000000"/>
                          </a:solidFill>
                          <a:effectLst/>
                          <a:latin typeface="Century Gothic" panose="020B0502020202020204" pitchFamily="34" charset="0"/>
                        </a:rPr>
                        <a:t>Peajes y Puentes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24,500.00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2284967759"/>
                  </a:ext>
                </a:extLst>
              </a:tr>
              <a:tr h="341414">
                <a:tc>
                  <a:txBody>
                    <a:bodyPr/>
                    <a:lstStyle/>
                    <a:p>
                      <a:pPr algn="l" rtl="0" fontAlgn="b"/>
                      <a:r>
                        <a:rPr lang="es-MX" sz="1400" b="0" i="0" u="none" strike="noStrike" dirty="0">
                          <a:solidFill>
                            <a:srgbClr val="000000"/>
                          </a:solidFill>
                          <a:effectLst/>
                          <a:latin typeface="Century Gothic" panose="020B0502020202020204" pitchFamily="34" charset="0"/>
                        </a:rPr>
                        <a:t>Gastos en Comisión</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a:noFill/>
                    </a:lnB>
                  </a:tcPr>
                </a:tc>
                <a:tc>
                  <a:txBody>
                    <a:bodyPr/>
                    <a:lstStyle/>
                    <a:p>
                      <a:pPr algn="r" rtl="0" fontAlgn="b"/>
                      <a:r>
                        <a:rPr lang="es-MX" sz="1400" b="0" i="0" u="none" strike="noStrike" dirty="0">
                          <a:solidFill>
                            <a:srgbClr val="000000"/>
                          </a:solidFill>
                          <a:effectLst/>
                          <a:latin typeface="Century Gothic" panose="020B0502020202020204" pitchFamily="34" charset="0"/>
                        </a:rPr>
                        <a:t>206,100.00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chemeClr val="bg2">
                          <a:lumMod val="90000"/>
                        </a:schemeClr>
                      </a:solidFill>
                      <a:prstDash val="solid"/>
                      <a:round/>
                      <a:headEnd type="none" w="med" len="med"/>
                      <a:tailEnd type="none" w="med" len="med"/>
                    </a:lnT>
                    <a:lnB>
                      <a:noFill/>
                    </a:lnB>
                  </a:tcPr>
                </a:tc>
                <a:extLst>
                  <a:ext uri="{0D108BD9-81ED-4DB2-BD59-A6C34878D82A}">
                    <a16:rowId xmlns:a16="http://schemas.microsoft.com/office/drawing/2014/main" val="3468155707"/>
                  </a:ext>
                </a:extLst>
              </a:tr>
              <a:tr h="341414">
                <a:tc>
                  <a:txBody>
                    <a:bodyPr/>
                    <a:lstStyle/>
                    <a:p>
                      <a:pPr algn="ctr" rtl="0" fontAlgn="b"/>
                      <a:r>
                        <a:rPr lang="es-MX" sz="14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a:noFill/>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 3,685,350.00 </a:t>
                      </a:r>
                    </a:p>
                  </a:txBody>
                  <a:tcPr marL="9525" marR="9525" marT="9525" marB="0" anchor="ctr">
                    <a:lnL w="12700" cap="flat" cmpd="sng" algn="ctr">
                      <a:solidFill>
                        <a:srgbClr val="AFABAB"/>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3317329258"/>
                  </a:ext>
                </a:extLst>
              </a:tr>
            </a:tbl>
          </a:graphicData>
        </a:graphic>
      </p:graphicFrame>
      <p:sp>
        <p:nvSpPr>
          <p:cNvPr id="3" name="Marcador de número de diapositiva 2">
            <a:extLst>
              <a:ext uri="{FF2B5EF4-FFF2-40B4-BE49-F238E27FC236}">
                <a16:creationId xmlns:a16="http://schemas.microsoft.com/office/drawing/2014/main" id="{3FAE719F-93A9-BA4D-A88C-CC5F4F0B6DED}"/>
              </a:ext>
            </a:extLst>
          </p:cNvPr>
          <p:cNvSpPr>
            <a:spLocks noGrp="1"/>
          </p:cNvSpPr>
          <p:nvPr>
            <p:ph type="sldNum" sz="quarter" idx="12"/>
          </p:nvPr>
        </p:nvSpPr>
        <p:spPr/>
        <p:txBody>
          <a:bodyPr/>
          <a:lstStyle/>
          <a:p>
            <a:fld id="{E5E9EB46-AD77-4AF2-976B-88C46CEFE23D}" type="slidenum">
              <a:rPr lang="es-MX" smtClean="0"/>
              <a:t>25</a:t>
            </a:fld>
            <a:endParaRPr lang="es-MX"/>
          </a:p>
        </p:txBody>
      </p:sp>
    </p:spTree>
    <p:extLst>
      <p:ext uri="{BB962C8B-B14F-4D97-AF65-F5344CB8AC3E}">
        <p14:creationId xmlns:p14="http://schemas.microsoft.com/office/powerpoint/2010/main" val="57865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514CE57-DC96-4C6F-A6E5-9B5003C6F6AC}"/>
              </a:ext>
            </a:extLst>
          </p:cNvPr>
          <p:cNvSpPr txBox="1"/>
          <p:nvPr/>
        </p:nvSpPr>
        <p:spPr>
          <a:xfrm>
            <a:off x="230715" y="346836"/>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Promoción de la Educación Cívica y Cultura Democrática</a:t>
            </a:r>
          </a:p>
        </p:txBody>
      </p:sp>
      <p:sp>
        <p:nvSpPr>
          <p:cNvPr id="4" name="CuadroTexto 3">
            <a:extLst>
              <a:ext uri="{FF2B5EF4-FFF2-40B4-BE49-F238E27FC236}">
                <a16:creationId xmlns:a16="http://schemas.microsoft.com/office/drawing/2014/main" id="{A80F98B8-9BA0-4C43-B725-6BDFC8356D84}"/>
              </a:ext>
            </a:extLst>
          </p:cNvPr>
          <p:cNvSpPr txBox="1"/>
          <p:nvPr/>
        </p:nvSpPr>
        <p:spPr>
          <a:xfrm>
            <a:off x="4311215" y="1376363"/>
            <a:ext cx="4308215" cy="4167488"/>
          </a:xfrm>
          <a:prstGeom prst="rect">
            <a:avLst/>
          </a:prstGeom>
          <a:noFill/>
        </p:spPr>
        <p:txBody>
          <a:bodyPr wrap="square">
            <a:spAutoFit/>
          </a:bodyPr>
          <a:lstStyle/>
          <a:p>
            <a:pPr marL="514350" indent="-285750"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a:t>
            </a:r>
            <a:r>
              <a:rPr lang="es-MX" sz="1200" dirty="0">
                <a:latin typeface="Century Gothic" panose="020B0502020202020204" pitchFamily="34" charset="0"/>
                <a:ea typeface="Calibri" panose="020F0502020204030204" pitchFamily="34" charset="0"/>
                <a:cs typeface="Times New Roman" panose="02020603050405020304" pitchFamily="18" charset="0"/>
              </a:rPr>
              <a:t>para reforzar  a la Dirección Ejecutiva para la elaboración y seguimiento de los programas.</a:t>
            </a: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Suministro de material de oficina, para realizar acciones relativas de la Dirección.</a:t>
            </a: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Conferencia Magistral Regional.</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Promoción de la participación infantil y juvenil con perspectiva intercultural.</a:t>
            </a:r>
          </a:p>
          <a:p>
            <a:pPr marL="514350" indent="-285750"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Programa REINVINDICA</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Gastos de comisiones oficiales en las regiones del Estado (realización de talleres y foros).</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Concurso de Oratoria Estatal y Nacional.</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Elecciones Escolares.</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Encuentros regionales “Voces Cívicas”.</a:t>
            </a:r>
          </a:p>
          <a:p>
            <a:pPr marL="514350" indent="-285750"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Materiales lúdicos “Valores cívicos y democráticos”.</a:t>
            </a: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F731A518-2008-4A5B-8E42-26B73C0CEA96}"/>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D6E87313-CC03-4105-B758-640C6EC31FA5}"/>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3AAC7DCC-7F75-4E7B-951B-72C2EE5F8BF2}"/>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7469CFF8-5BAF-4B87-BC42-E26360F91D9A}"/>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302293EF-D735-49CD-B32F-E7B0945619B4}"/>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575625C2-01A0-4554-8766-9EF907A3A214}"/>
              </a:ext>
            </a:extLst>
          </p:cNvPr>
          <p:cNvGraphicFramePr>
            <a:graphicFrameLocks noGrp="1"/>
          </p:cNvGraphicFramePr>
          <p:nvPr>
            <p:extLst>
              <p:ext uri="{D42A27DB-BD31-4B8C-83A1-F6EECF244321}">
                <p14:modId xmlns:p14="http://schemas.microsoft.com/office/powerpoint/2010/main" val="2852857936"/>
              </p:ext>
            </p:extLst>
          </p:nvPr>
        </p:nvGraphicFramePr>
        <p:xfrm>
          <a:off x="524570" y="1376363"/>
          <a:ext cx="4047430" cy="4698942"/>
        </p:xfrm>
        <a:graphic>
          <a:graphicData uri="http://schemas.openxmlformats.org/drawingml/2006/table">
            <a:tbl>
              <a:tblPr/>
              <a:tblGrid>
                <a:gridCol w="2884674">
                  <a:extLst>
                    <a:ext uri="{9D8B030D-6E8A-4147-A177-3AD203B41FA5}">
                      <a16:colId xmlns:a16="http://schemas.microsoft.com/office/drawing/2014/main" val="1643730279"/>
                    </a:ext>
                  </a:extLst>
                </a:gridCol>
                <a:gridCol w="1162756">
                  <a:extLst>
                    <a:ext uri="{9D8B030D-6E8A-4147-A177-3AD203B41FA5}">
                      <a16:colId xmlns:a16="http://schemas.microsoft.com/office/drawing/2014/main" val="3563199808"/>
                    </a:ext>
                  </a:extLst>
                </a:gridCol>
              </a:tblGrid>
              <a:tr h="362126">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2437006443"/>
                  </a:ext>
                </a:extLst>
              </a:tr>
              <a:tr h="305590">
                <a:tc>
                  <a:txBody>
                    <a:bodyPr/>
                    <a:lstStyle/>
                    <a:p>
                      <a:pPr algn="l" rtl="0" fontAlgn="b"/>
                      <a:r>
                        <a:rPr lang="es-MX" sz="1200" b="1" i="0" u="none" strike="noStrike" dirty="0">
                          <a:solidFill>
                            <a:srgbClr val="000000"/>
                          </a:solidFill>
                          <a:effectLst/>
                          <a:latin typeface="Century Gothic" panose="020B0502020202020204" pitchFamily="34" charset="0"/>
                        </a:rPr>
                        <a:t>Servicios personales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193,125.00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697153311"/>
                  </a:ext>
                </a:extLst>
              </a:tr>
              <a:tr h="333340">
                <a:tc>
                  <a:txBody>
                    <a:bodyPr/>
                    <a:lstStyle/>
                    <a:p>
                      <a:pPr algn="l" rtl="0" fontAlgn="b"/>
                      <a:r>
                        <a:rPr lang="es-MX" sz="1200" b="0" i="0" u="none" strike="noStrike" dirty="0">
                          <a:solidFill>
                            <a:srgbClr val="000000"/>
                          </a:solidFill>
                          <a:effectLst/>
                          <a:latin typeface="Century Gothic" panose="020B0502020202020204" pitchFamily="34" charset="0"/>
                        </a:rPr>
                        <a:t>Honorarios asimilables a salarios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193,125.00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673560811"/>
                  </a:ext>
                </a:extLst>
              </a:tr>
              <a:tr h="305590">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a:solidFill>
                            <a:srgbClr val="000000"/>
                          </a:solidFill>
                          <a:effectLst/>
                          <a:latin typeface="Century Gothic" panose="020B0502020202020204" pitchFamily="34" charset="0"/>
                        </a:rPr>
                        <a:t>109,150.00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677794911"/>
                  </a:ext>
                </a:extLst>
              </a:tr>
              <a:tr h="547266">
                <a:tc>
                  <a:txBody>
                    <a:bodyPr/>
                    <a:lstStyle/>
                    <a:p>
                      <a:pPr algn="l" rtl="0" fontAlgn="b"/>
                      <a:r>
                        <a:rPr lang="es-MX" sz="1200" b="0" i="0" u="none" strike="noStrike" dirty="0">
                          <a:solidFill>
                            <a:srgbClr val="000000"/>
                          </a:solidFill>
                          <a:effectLst/>
                          <a:latin typeface="Century Gothic" panose="020B0502020202020204" pitchFamily="34" charset="0"/>
                        </a:rPr>
                        <a:t>Materiales, útiles y equipos menores de oficina</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90,000.00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633022512"/>
                  </a:ext>
                </a:extLst>
              </a:tr>
              <a:tr h="333340">
                <a:tc>
                  <a:txBody>
                    <a:bodyPr/>
                    <a:lstStyle/>
                    <a:p>
                      <a:pPr algn="l" rtl="0" fontAlgn="b"/>
                      <a:r>
                        <a:rPr lang="es-MX" sz="1200" b="0" i="0" u="none" strike="noStrike" dirty="0">
                          <a:solidFill>
                            <a:srgbClr val="000000"/>
                          </a:solidFill>
                          <a:effectLst/>
                          <a:latin typeface="Century Gothic" panose="020B0502020202020204" pitchFamily="34" charset="0"/>
                        </a:rPr>
                        <a:t>Material de limpieza</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19,150.00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69205687"/>
                  </a:ext>
                </a:extLst>
              </a:tr>
              <a:tr h="305590">
                <a:tc>
                  <a:txBody>
                    <a:bodyPr/>
                    <a:lstStyle/>
                    <a:p>
                      <a:pPr algn="l" rtl="0" fontAlgn="b"/>
                      <a:r>
                        <a:rPr lang="es-MX" sz="1200" b="1" i="0" u="none" strike="noStrike" dirty="0">
                          <a:solidFill>
                            <a:srgbClr val="000000"/>
                          </a:solidFill>
                          <a:effectLst/>
                          <a:latin typeface="Century Gothic" panose="020B0502020202020204" pitchFamily="34" charset="0"/>
                        </a:rPr>
                        <a:t>Servicios generales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709,607.00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472970093"/>
                  </a:ext>
                </a:extLst>
              </a:tr>
              <a:tr h="333340">
                <a:tc>
                  <a:txBody>
                    <a:bodyPr/>
                    <a:lstStyle/>
                    <a:p>
                      <a:pPr algn="l" rtl="0" fontAlgn="b"/>
                      <a:r>
                        <a:rPr lang="es-MX" sz="1200" b="0" i="0" u="none" strike="noStrike" dirty="0">
                          <a:solidFill>
                            <a:srgbClr val="000000"/>
                          </a:solidFill>
                          <a:effectLst/>
                          <a:latin typeface="Century Gothic" panose="020B0502020202020204" pitchFamily="34" charset="0"/>
                        </a:rPr>
                        <a:t>Traducción a Lenguas Originarias (materiales lúdicos)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140,500.00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63356686"/>
                  </a:ext>
                </a:extLst>
              </a:tr>
              <a:tr h="333340">
                <a:tc>
                  <a:txBody>
                    <a:bodyPr/>
                    <a:lstStyle/>
                    <a:p>
                      <a:pPr algn="l" rtl="0" fontAlgn="b"/>
                      <a:r>
                        <a:rPr lang="es-MX" sz="1200" b="0" i="0" u="none" strike="noStrike" dirty="0">
                          <a:solidFill>
                            <a:srgbClr val="000000"/>
                          </a:solidFill>
                          <a:effectLst/>
                          <a:latin typeface="Century Gothic" panose="020B0502020202020204" pitchFamily="34" charset="0"/>
                        </a:rPr>
                        <a:t>Impresos y publicaciones oficiales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170,975.00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577063282"/>
                  </a:ext>
                </a:extLst>
              </a:tr>
              <a:tr h="333340">
                <a:tc>
                  <a:txBody>
                    <a:bodyPr/>
                    <a:lstStyle/>
                    <a:p>
                      <a:pPr algn="l" rtl="0" fontAlgn="b"/>
                      <a:r>
                        <a:rPr lang="es-MX" sz="1200" b="0" i="0" u="none" strike="noStrike">
                          <a:solidFill>
                            <a:srgbClr val="000000"/>
                          </a:solidFill>
                          <a:effectLst/>
                          <a:latin typeface="Century Gothic" panose="020B0502020202020204" pitchFamily="34" charset="0"/>
                        </a:rPr>
                        <a:t>Reuniones, congresos y convenciones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123,800.00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112759343"/>
                  </a:ext>
                </a:extLst>
              </a:tr>
              <a:tr h="333340">
                <a:tc>
                  <a:txBody>
                    <a:bodyPr/>
                    <a:lstStyle/>
                    <a:p>
                      <a:pPr algn="l" rtl="0" fontAlgn="b"/>
                      <a:r>
                        <a:rPr lang="es-MX" sz="1200" b="0" i="0" u="none" strike="noStrike">
                          <a:solidFill>
                            <a:srgbClr val="000000"/>
                          </a:solidFill>
                          <a:effectLst/>
                          <a:latin typeface="Century Gothic" panose="020B0502020202020204" pitchFamily="34" charset="0"/>
                        </a:rPr>
                        <a:t>Gastos en Comisión</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201,198.00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812769838"/>
                  </a:ext>
                </a:extLst>
              </a:tr>
              <a:tr h="333340">
                <a:tc>
                  <a:txBody>
                    <a:bodyPr/>
                    <a:lstStyle/>
                    <a:p>
                      <a:pPr algn="l" rtl="0" fontAlgn="b"/>
                      <a:r>
                        <a:rPr lang="es-MX" sz="1200" b="0" i="0" u="none" strike="noStrike">
                          <a:solidFill>
                            <a:srgbClr val="000000"/>
                          </a:solidFill>
                          <a:effectLst/>
                          <a:latin typeface="Century Gothic" panose="020B0502020202020204" pitchFamily="34" charset="0"/>
                        </a:rPr>
                        <a:t>Viáticos en el país</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73,134.00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135573854"/>
                  </a:ext>
                </a:extLst>
              </a:tr>
              <a:tr h="291680">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1,011,882.00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704153140"/>
                  </a:ext>
                </a:extLst>
              </a:tr>
            </a:tbl>
          </a:graphicData>
        </a:graphic>
      </p:graphicFrame>
      <p:sp>
        <p:nvSpPr>
          <p:cNvPr id="5" name="Marcador de número de diapositiva 4">
            <a:extLst>
              <a:ext uri="{FF2B5EF4-FFF2-40B4-BE49-F238E27FC236}">
                <a16:creationId xmlns:a16="http://schemas.microsoft.com/office/drawing/2014/main" id="{944617D2-DE0A-014D-9B59-001779166F65}"/>
              </a:ext>
            </a:extLst>
          </p:cNvPr>
          <p:cNvSpPr>
            <a:spLocks noGrp="1"/>
          </p:cNvSpPr>
          <p:nvPr>
            <p:ph type="sldNum" sz="quarter" idx="12"/>
          </p:nvPr>
        </p:nvSpPr>
        <p:spPr/>
        <p:txBody>
          <a:bodyPr/>
          <a:lstStyle/>
          <a:p>
            <a:fld id="{E5E9EB46-AD77-4AF2-976B-88C46CEFE23D}" type="slidenum">
              <a:rPr lang="es-MX" smtClean="0"/>
              <a:t>26</a:t>
            </a:fld>
            <a:endParaRPr lang="es-MX"/>
          </a:p>
        </p:txBody>
      </p:sp>
    </p:spTree>
    <p:extLst>
      <p:ext uri="{BB962C8B-B14F-4D97-AF65-F5344CB8AC3E}">
        <p14:creationId xmlns:p14="http://schemas.microsoft.com/office/powerpoint/2010/main" val="3033640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514CE57-DC96-4C6F-A6E5-9B5003C6F6AC}"/>
              </a:ext>
            </a:extLst>
          </p:cNvPr>
          <p:cNvSpPr txBox="1"/>
          <p:nvPr/>
        </p:nvSpPr>
        <p:spPr>
          <a:xfrm>
            <a:off x="292392" y="365556"/>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Igualdad de Género y No Discriminación</a:t>
            </a:r>
          </a:p>
        </p:txBody>
      </p:sp>
      <p:sp>
        <p:nvSpPr>
          <p:cNvPr id="4" name="CuadroTexto 3">
            <a:extLst>
              <a:ext uri="{FF2B5EF4-FFF2-40B4-BE49-F238E27FC236}">
                <a16:creationId xmlns:a16="http://schemas.microsoft.com/office/drawing/2014/main" id="{A80F98B8-9BA0-4C43-B725-6BDFC8356D84}"/>
              </a:ext>
            </a:extLst>
          </p:cNvPr>
          <p:cNvSpPr txBox="1"/>
          <p:nvPr/>
        </p:nvSpPr>
        <p:spPr>
          <a:xfrm>
            <a:off x="4890669" y="903667"/>
            <a:ext cx="3687274" cy="5640711"/>
          </a:xfrm>
          <a:prstGeom prst="rect">
            <a:avLst/>
          </a:prstGeom>
          <a:noFill/>
        </p:spPr>
        <p:txBody>
          <a:bodyPr wrap="square">
            <a:spAutoFit/>
          </a:bodyPr>
          <a:lstStyle/>
          <a:p>
            <a:pPr marL="87313" indent="-87313" algn="just">
              <a:lnSpc>
                <a:spcPct val="107000"/>
              </a:lnSpc>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Honorarios (personal </a:t>
            </a:r>
            <a:r>
              <a:rPr lang="es-MX" sz="1200" dirty="0">
                <a:latin typeface="Century Gothic" panose="020B0502020202020204" pitchFamily="34" charset="0"/>
                <a:ea typeface="Calibri" panose="020F0502020204030204" pitchFamily="34" charset="0"/>
                <a:cs typeface="Times New Roman" panose="02020603050405020304" pitchFamily="18" charset="0"/>
              </a:rPr>
              <a:t>e</a:t>
            </a:r>
            <a:r>
              <a:rPr lang="es-MX" sz="1200" dirty="0">
                <a:effectLst/>
                <a:latin typeface="Century Gothic" panose="020B0502020202020204" pitchFamily="34" charset="0"/>
                <a:ea typeface="Calibri" panose="020F0502020204030204" pitchFamily="34" charset="0"/>
                <a:cs typeface="Times New Roman" panose="02020603050405020304" pitchFamily="18" charset="0"/>
              </a:rPr>
              <a:t>ventual) </a:t>
            </a:r>
            <a:r>
              <a:rPr lang="es-MX" sz="1200" dirty="0">
                <a:latin typeface="Century Gothic" panose="020B0502020202020204" pitchFamily="34" charset="0"/>
                <a:ea typeface="Calibri" panose="020F0502020204030204" pitchFamily="34" charset="0"/>
                <a:cs typeface="Times New Roman" panose="02020603050405020304" pitchFamily="18" charset="0"/>
              </a:rPr>
              <a:t>para la ejecución de la Transversalización e Institucionalización de los Sistemas Normativos, Partidos Políticos, Políticas Públicas y Política Institucional</a:t>
            </a:r>
            <a:r>
              <a:rPr lang="es-MX" sz="1200" dirty="0">
                <a:effectLst/>
                <a:latin typeface="Century Gothic" panose="020B0502020202020204" pitchFamily="34" charset="0"/>
                <a:ea typeface="Calibri" panose="020F0502020204030204" pitchFamily="34" charset="0"/>
                <a:cs typeface="Times New Roman" panose="02020603050405020304" pitchFamily="18" charset="0"/>
              </a:rPr>
              <a:t>.</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Suministro de material de oficina, limpieza y combustible para realizar acciones relativas de la Unidad Técnica.</a:t>
            </a:r>
            <a:endParaRPr lang="es-MX"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Arrendamiento de equipo de fotocopiado.</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Impartición de talleres, encuentros, cursos, charlas y capacitación sobre Igualdad de Género y Derecho Políticos-Electorales.</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Mesas de diálogo con adultos mayores y población LGBTQ+, Juventudes.</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Servicio de intérpretes en Lengua de Señas Mexicana para sesiones del Consejo General, cursos talleres.</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Traducción de materiales a Lenguas Originarias y formatos accesibles para personas.</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Gastos para comisiones oficiales en las regiones del Estado.</a:t>
            </a:r>
          </a:p>
          <a:p>
            <a:pPr marL="87313" indent="-87313" algn="just">
              <a:lnSpc>
                <a:spcPct val="107000"/>
              </a:lnSpc>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Encuentros de mujeres Afromexicanas y de la diversidad sexual.</a:t>
            </a:r>
          </a:p>
        </p:txBody>
      </p:sp>
      <p:sp>
        <p:nvSpPr>
          <p:cNvPr id="6" name="Rectángulo 5">
            <a:extLst>
              <a:ext uri="{FF2B5EF4-FFF2-40B4-BE49-F238E27FC236}">
                <a16:creationId xmlns:a16="http://schemas.microsoft.com/office/drawing/2014/main" id="{F0897A8A-59AF-4C7B-8F94-BC7DAD0F28C5}"/>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AFA13B6F-F784-43E2-BAB5-04404E89532E}"/>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9064A193-2CA3-42DF-85FB-36F5A1F27D09}"/>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3"/>
              <a:stretch>
                <a:fillRect/>
              </a:stretch>
            </a:blipFill>
          </p:spPr>
          <p:txBody>
            <a:bodyPr/>
            <a:lstStyle/>
            <a:p>
              <a:endParaRPr lang="es-MX"/>
            </a:p>
          </p:txBody>
        </p:sp>
        <p:cxnSp>
          <p:nvCxnSpPr>
            <p:cNvPr id="9" name="Conector recto 8">
              <a:extLst>
                <a:ext uri="{FF2B5EF4-FFF2-40B4-BE49-F238E27FC236}">
                  <a16:creationId xmlns:a16="http://schemas.microsoft.com/office/drawing/2014/main" id="{35F381B7-9F9E-44B0-8FF4-1FB6EDB87578}"/>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13B5BB35-7F2F-4AE8-A8AC-33550C511747}"/>
              </a:ext>
            </a:extLst>
          </p:cNvPr>
          <p:cNvPicPr>
            <a:picLocks noChangeAspect="1"/>
          </p:cNvPicPr>
          <p:nvPr/>
        </p:nvPicPr>
        <p:blipFill>
          <a:blip r:embed="rId4"/>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486F21C9-5B74-43CB-AA3B-5E80FD15378F}"/>
              </a:ext>
            </a:extLst>
          </p:cNvPr>
          <p:cNvGraphicFramePr>
            <a:graphicFrameLocks noGrp="1"/>
          </p:cNvGraphicFramePr>
          <p:nvPr>
            <p:extLst>
              <p:ext uri="{D42A27DB-BD31-4B8C-83A1-F6EECF244321}">
                <p14:modId xmlns:p14="http://schemas.microsoft.com/office/powerpoint/2010/main" val="3100089725"/>
              </p:ext>
            </p:extLst>
          </p:nvPr>
        </p:nvGraphicFramePr>
        <p:xfrm>
          <a:off x="486777" y="1093877"/>
          <a:ext cx="4364900" cy="5422338"/>
        </p:xfrm>
        <a:graphic>
          <a:graphicData uri="http://schemas.openxmlformats.org/drawingml/2006/table">
            <a:tbl>
              <a:tblPr/>
              <a:tblGrid>
                <a:gridCol w="3000554">
                  <a:extLst>
                    <a:ext uri="{9D8B030D-6E8A-4147-A177-3AD203B41FA5}">
                      <a16:colId xmlns:a16="http://schemas.microsoft.com/office/drawing/2014/main" val="2082073985"/>
                    </a:ext>
                  </a:extLst>
                </a:gridCol>
                <a:gridCol w="1364346">
                  <a:extLst>
                    <a:ext uri="{9D8B030D-6E8A-4147-A177-3AD203B41FA5}">
                      <a16:colId xmlns:a16="http://schemas.microsoft.com/office/drawing/2014/main" val="1079386572"/>
                    </a:ext>
                  </a:extLst>
                </a:gridCol>
              </a:tblGrid>
              <a:tr h="390347">
                <a:tc>
                  <a:txBody>
                    <a:bodyPr/>
                    <a:lstStyle/>
                    <a:p>
                      <a:pPr algn="ctr" rtl="0" fontAlgn="b"/>
                      <a:r>
                        <a:rPr lang="es-MX" sz="1200" b="1" i="0" u="none" strike="noStrike" dirty="0">
                          <a:solidFill>
                            <a:srgbClr val="FFFFFF"/>
                          </a:solidFill>
                          <a:effectLst/>
                          <a:latin typeface="Century Gothic" panose="020B0502020202020204" pitchFamily="34" charset="0"/>
                        </a:rPr>
                        <a:t> CONCEPTO</a:t>
                      </a:r>
                    </a:p>
                  </a:txBody>
                  <a:tcPr marL="9525" marR="9525" marT="9525" marB="0" anchor="ctr">
                    <a:lnL>
                      <a:noFill/>
                    </a:lnL>
                    <a:lnR>
                      <a:noFill/>
                    </a:lnR>
                    <a:lnT>
                      <a:noFill/>
                    </a:lnT>
                    <a:lnB>
                      <a:noFill/>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marL="9525" marR="9525" marT="9525" marB="0" anchor="ctr">
                    <a:lnL>
                      <a:noFill/>
                    </a:lnL>
                    <a:lnR>
                      <a:noFill/>
                    </a:lnR>
                    <a:lnT>
                      <a:noFill/>
                    </a:lnT>
                    <a:lnB>
                      <a:noFill/>
                    </a:lnB>
                    <a:solidFill>
                      <a:srgbClr val="821F21"/>
                    </a:solidFill>
                  </a:tcPr>
                </a:tc>
                <a:extLst>
                  <a:ext uri="{0D108BD9-81ED-4DB2-BD59-A6C34878D82A}">
                    <a16:rowId xmlns:a16="http://schemas.microsoft.com/office/drawing/2014/main" val="3658681996"/>
                  </a:ext>
                </a:extLst>
              </a:tr>
              <a:tr h="288131">
                <a:tc>
                  <a:txBody>
                    <a:bodyPr/>
                    <a:lstStyle/>
                    <a:p>
                      <a:pPr marL="0" algn="l" defTabSz="914400" rtl="0" eaLnBrk="1" fontAlgn="b" latinLnBrk="0" hangingPunct="1"/>
                      <a:r>
                        <a:rPr lang="es-MX" sz="1200" b="1" i="0" u="none" strike="noStrike" kern="1200" dirty="0">
                          <a:solidFill>
                            <a:srgbClr val="000000"/>
                          </a:solidFill>
                          <a:effectLst/>
                          <a:latin typeface="Century Gothic" panose="020B0502020202020204" pitchFamily="34" charset="0"/>
                          <a:ea typeface="+mn-ea"/>
                          <a:cs typeface="+mn-cs"/>
                        </a:rPr>
                        <a:t>Servicios personales</a:t>
                      </a:r>
                    </a:p>
                  </a:txBody>
                  <a:tcPr marL="857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chemeClr val="bg1">
                        <a:lumMod val="85000"/>
                      </a:schemeClr>
                    </a:solidFill>
                  </a:tcPr>
                </a:tc>
                <a:tc>
                  <a:txBody>
                    <a:bodyPr/>
                    <a:lstStyle/>
                    <a:p>
                      <a:pPr marL="0" algn="r" defTabSz="914400" rtl="0" eaLnBrk="1" fontAlgn="b" latinLnBrk="0" hangingPunct="1"/>
                      <a:r>
                        <a:rPr lang="es-MX" sz="1200" b="1" i="0" u="none" strike="noStrike" kern="1200" dirty="0">
                          <a:solidFill>
                            <a:srgbClr val="000000"/>
                          </a:solidFill>
                          <a:effectLst/>
                          <a:latin typeface="Century Gothic" panose="020B0502020202020204" pitchFamily="34" charset="0"/>
                          <a:ea typeface="+mn-ea"/>
                          <a:cs typeface="+mn-cs"/>
                        </a:rPr>
                        <a:t> 1,351,875.00 </a:t>
                      </a:r>
                    </a:p>
                  </a:txBody>
                  <a:tcPr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77639553"/>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Honorarios asimilables a salarios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1,158,750.00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189922019"/>
                  </a:ext>
                </a:extLst>
              </a:tr>
              <a:tr h="260231">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tc>
                  <a:txBody>
                    <a:bodyPr/>
                    <a:lstStyle/>
                    <a:p>
                      <a:pPr algn="r" rtl="0" fontAlgn="b"/>
                      <a:r>
                        <a:rPr lang="es-MX" sz="1200" b="1" i="0" u="none" strike="noStrike" dirty="0">
                          <a:solidFill>
                            <a:srgbClr val="000000"/>
                          </a:solidFill>
                          <a:effectLst/>
                          <a:latin typeface="Century Gothic" panose="020B0502020202020204" pitchFamily="34" charset="0"/>
                        </a:rPr>
                        <a:t> 227,413.52 </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extLst>
                  <a:ext uri="{0D108BD9-81ED-4DB2-BD59-A6C34878D82A}">
                    <a16:rowId xmlns:a16="http://schemas.microsoft.com/office/drawing/2014/main" val="3183278339"/>
                  </a:ext>
                </a:extLst>
              </a:tr>
              <a:tr h="555945">
                <a:tc>
                  <a:txBody>
                    <a:bodyPr/>
                    <a:lstStyle/>
                    <a:p>
                      <a:pPr algn="l" rtl="0" fontAlgn="b"/>
                      <a:r>
                        <a:rPr lang="es-MX" sz="1200" b="0" i="0" u="none" strike="noStrike" dirty="0">
                          <a:solidFill>
                            <a:srgbClr val="000000"/>
                          </a:solidFill>
                          <a:effectLst/>
                          <a:latin typeface="Century Gothic" panose="020B0502020202020204" pitchFamily="34" charset="0"/>
                        </a:rPr>
                        <a:t>Materiales, útiles y equipos menores de oficina</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123,600.00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45672393"/>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Material de limpieza</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31,550.00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471840431"/>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Combustibles, lubricantes y aditivos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72,263.52</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818976192"/>
                  </a:ext>
                </a:extLst>
              </a:tr>
              <a:tr h="260231">
                <a:tc>
                  <a:txBody>
                    <a:bodyPr/>
                    <a:lstStyle/>
                    <a:p>
                      <a:pPr algn="l" rtl="0" fontAlgn="b"/>
                      <a:r>
                        <a:rPr lang="es-MX" sz="1200" b="1" i="0" u="none" strike="noStrike">
                          <a:solidFill>
                            <a:srgbClr val="000000"/>
                          </a:solidFill>
                          <a:effectLst/>
                          <a:latin typeface="Century Gothic" panose="020B0502020202020204" pitchFamily="34" charset="0"/>
                        </a:rPr>
                        <a:t>Servicios generales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tc>
                  <a:txBody>
                    <a:bodyPr/>
                    <a:lstStyle/>
                    <a:p>
                      <a:pPr algn="r" rtl="0" fontAlgn="b"/>
                      <a:r>
                        <a:rPr lang="es-MX" sz="1200" b="1" i="0" u="none" strike="noStrike" dirty="0">
                          <a:solidFill>
                            <a:srgbClr val="000000"/>
                          </a:solidFill>
                          <a:effectLst/>
                          <a:latin typeface="Century Gothic" panose="020B0502020202020204" pitchFamily="34" charset="0"/>
                        </a:rPr>
                        <a:t> 2,030,376.00 </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D0CECE"/>
                    </a:solidFill>
                  </a:tcPr>
                </a:tc>
                <a:extLst>
                  <a:ext uri="{0D108BD9-81ED-4DB2-BD59-A6C34878D82A}">
                    <a16:rowId xmlns:a16="http://schemas.microsoft.com/office/drawing/2014/main" val="285974955"/>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Arrendamiento de fotocopiado</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30,000.00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344516750"/>
                  </a:ext>
                </a:extLst>
              </a:tr>
              <a:tr h="555945">
                <a:tc>
                  <a:txBody>
                    <a:bodyPr/>
                    <a:lstStyle/>
                    <a:p>
                      <a:pPr algn="l" rtl="0" fontAlgn="b"/>
                      <a:r>
                        <a:rPr lang="es-MX" sz="1200" b="0" i="0" u="none" strike="noStrike" dirty="0">
                          <a:solidFill>
                            <a:srgbClr val="000000"/>
                          </a:solidFill>
                          <a:effectLst/>
                          <a:latin typeface="Century Gothic" panose="020B0502020202020204" pitchFamily="34" charset="0"/>
                        </a:rPr>
                        <a:t>Servicios profesionales, científicos y técnicos integrales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896,000.00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66904431"/>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Impresos y publicaciones oficiales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15,026.00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880860538"/>
                  </a:ext>
                </a:extLst>
              </a:tr>
              <a:tr h="693149">
                <a:tc>
                  <a:txBody>
                    <a:bodyPr/>
                    <a:lstStyle/>
                    <a:p>
                      <a:pPr algn="l" rtl="0" fontAlgn="b"/>
                      <a:r>
                        <a:rPr lang="es-MX" sz="1200" b="0" i="0" u="none" strike="noStrike" dirty="0">
                          <a:solidFill>
                            <a:srgbClr val="000000"/>
                          </a:solidFill>
                          <a:effectLst/>
                          <a:latin typeface="Century Gothic" panose="020B0502020202020204" pitchFamily="34" charset="0"/>
                        </a:rPr>
                        <a:t>Servicios de creatividad, preproducción y producción de publicidad</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250,000.00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588198141"/>
                  </a:ext>
                </a:extLst>
              </a:tr>
              <a:tr h="283886">
                <a:tc>
                  <a:txBody>
                    <a:bodyPr/>
                    <a:lstStyle/>
                    <a:p>
                      <a:pPr algn="l" rtl="0" fontAlgn="b"/>
                      <a:r>
                        <a:rPr lang="es-MX" sz="1200" b="0" i="0" u="none" strike="noStrike" dirty="0">
                          <a:solidFill>
                            <a:srgbClr val="000000"/>
                          </a:solidFill>
                          <a:effectLst/>
                          <a:latin typeface="Century Gothic" panose="020B0502020202020204" pitchFamily="34" charset="0"/>
                        </a:rPr>
                        <a:t>Reuniones, congresos y convenciones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615,650.00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879530403"/>
                  </a:ext>
                </a:extLst>
              </a:tr>
              <a:tr h="272058">
                <a:tc>
                  <a:txBody>
                    <a:bodyPr/>
                    <a:lstStyle/>
                    <a:p>
                      <a:pPr algn="l" rtl="0" fontAlgn="b"/>
                      <a:r>
                        <a:rPr lang="es-MX" sz="1200" b="0" i="0" u="none" strike="noStrike" dirty="0">
                          <a:solidFill>
                            <a:srgbClr val="000000"/>
                          </a:solidFill>
                          <a:effectLst/>
                          <a:latin typeface="Century Gothic" panose="020B0502020202020204" pitchFamily="34" charset="0"/>
                        </a:rPr>
                        <a:t>Gastos en Comisión y peajes</a:t>
                      </a:r>
                    </a:p>
                  </a:txBody>
                  <a:tcPr marL="857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tcPr>
                </a:tc>
                <a:tc>
                  <a:txBody>
                    <a:bodyPr/>
                    <a:lstStyle/>
                    <a:p>
                      <a:pPr algn="r" rtl="0" fontAlgn="b"/>
                      <a:r>
                        <a:rPr lang="es-MX" sz="1200" b="0" i="0" u="none" strike="noStrike" dirty="0">
                          <a:solidFill>
                            <a:srgbClr val="000000"/>
                          </a:solidFill>
                          <a:effectLst/>
                          <a:latin typeface="Century Gothic" panose="020B0502020202020204" pitchFamily="34" charset="0"/>
                        </a:rPr>
                        <a:t>223,700.00</a:t>
                      </a:r>
                    </a:p>
                  </a:txBody>
                  <a:tcPr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tcPr>
                </a:tc>
                <a:extLst>
                  <a:ext uri="{0D108BD9-81ED-4DB2-BD59-A6C34878D82A}">
                    <a16:rowId xmlns:a16="http://schemas.microsoft.com/office/drawing/2014/main" val="2159249716"/>
                  </a:ext>
                </a:extLst>
              </a:tr>
              <a:tr h="412545">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a:noFill/>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 3,609,664.52 </a:t>
                      </a:r>
                    </a:p>
                  </a:txBody>
                  <a:tcPr anchor="ctr">
                    <a:lnL w="12700" cap="flat" cmpd="sng" algn="ctr">
                      <a:solidFill>
                        <a:srgbClr val="AFABAB"/>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2571678535"/>
                  </a:ext>
                </a:extLst>
              </a:tr>
            </a:tbl>
          </a:graphicData>
        </a:graphic>
      </p:graphicFrame>
      <p:sp>
        <p:nvSpPr>
          <p:cNvPr id="5" name="Marcador de número de diapositiva 4">
            <a:extLst>
              <a:ext uri="{FF2B5EF4-FFF2-40B4-BE49-F238E27FC236}">
                <a16:creationId xmlns:a16="http://schemas.microsoft.com/office/drawing/2014/main" id="{C434C007-1DB2-754D-B29E-FB26BD14AF73}"/>
              </a:ext>
            </a:extLst>
          </p:cNvPr>
          <p:cNvSpPr>
            <a:spLocks noGrp="1"/>
          </p:cNvSpPr>
          <p:nvPr>
            <p:ph type="sldNum" sz="quarter" idx="12"/>
          </p:nvPr>
        </p:nvSpPr>
        <p:spPr/>
        <p:txBody>
          <a:bodyPr/>
          <a:lstStyle/>
          <a:p>
            <a:fld id="{E5E9EB46-AD77-4AF2-976B-88C46CEFE23D}" type="slidenum">
              <a:rPr lang="es-MX" smtClean="0"/>
              <a:t>27</a:t>
            </a:fld>
            <a:endParaRPr lang="es-MX"/>
          </a:p>
        </p:txBody>
      </p:sp>
    </p:spTree>
    <p:extLst>
      <p:ext uri="{BB962C8B-B14F-4D97-AF65-F5344CB8AC3E}">
        <p14:creationId xmlns:p14="http://schemas.microsoft.com/office/powerpoint/2010/main" val="3321102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292392" y="353484"/>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Cumplimiento a la Ley General de Archivos</a:t>
            </a:r>
          </a:p>
        </p:txBody>
      </p:sp>
      <p:sp>
        <p:nvSpPr>
          <p:cNvPr id="3" name="Rectángulo 2">
            <a:extLst>
              <a:ext uri="{FF2B5EF4-FFF2-40B4-BE49-F238E27FC236}">
                <a16:creationId xmlns:a16="http://schemas.microsoft.com/office/drawing/2014/main" id="{9C9079B9-401F-407B-A939-ED8B06570E87}"/>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2CC1FD6E-2A84-4D37-A7E5-F48712701AA3}"/>
              </a:ext>
            </a:extLst>
          </p:cNvPr>
          <p:cNvGrpSpPr/>
          <p:nvPr/>
        </p:nvGrpSpPr>
        <p:grpSpPr>
          <a:xfrm flipH="1">
            <a:off x="8382846" y="165878"/>
            <a:ext cx="530439" cy="6176765"/>
            <a:chOff x="11752872" y="296026"/>
            <a:chExt cx="1219200" cy="11826115"/>
          </a:xfrm>
        </p:grpSpPr>
        <p:sp>
          <p:nvSpPr>
            <p:cNvPr id="5" name="Freeform 6">
              <a:extLst>
                <a:ext uri="{FF2B5EF4-FFF2-40B4-BE49-F238E27FC236}">
                  <a16:creationId xmlns:a16="http://schemas.microsoft.com/office/drawing/2014/main" id="{0B4EB3F5-B600-4FF7-A22D-97570F3F51FB}"/>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6" name="Conector recto 5">
              <a:extLst>
                <a:ext uri="{FF2B5EF4-FFF2-40B4-BE49-F238E27FC236}">
                  <a16:creationId xmlns:a16="http://schemas.microsoft.com/office/drawing/2014/main" id="{D422C7FC-DF37-4566-B978-7CB6C8F6F153}"/>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8" name="CuadroTexto 3">
            <a:extLst>
              <a:ext uri="{FF2B5EF4-FFF2-40B4-BE49-F238E27FC236}">
                <a16:creationId xmlns:a16="http://schemas.microsoft.com/office/drawing/2014/main" id="{20839A46-9439-40D9-9A6E-39B599C3EAAE}"/>
              </a:ext>
            </a:extLst>
          </p:cNvPr>
          <p:cNvSpPr txBox="1"/>
          <p:nvPr/>
        </p:nvSpPr>
        <p:spPr>
          <a:xfrm>
            <a:off x="5181608" y="1003298"/>
            <a:ext cx="3474320" cy="3765133"/>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3338" indent="-33338" algn="just">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para realizar las actividades administrativas y clasificación, limpieza y desinfección y organización del archivo.</a:t>
            </a:r>
          </a:p>
          <a:p>
            <a:pPr marL="33338" indent="-33338" algn="just">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Suministro de material de oficina, limpieza y suministros diversos.</a:t>
            </a:r>
          </a:p>
          <a:p>
            <a:pPr marL="33338" indent="-33338" algn="just">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Ar</a:t>
            </a:r>
            <a:r>
              <a:rPr lang="es-MX" sz="1200" dirty="0">
                <a:latin typeface="Century Gothic" panose="020B0502020202020204" pitchFamily="34" charset="0"/>
                <a:ea typeface="Calibri" panose="020F0502020204030204" pitchFamily="34" charset="0"/>
                <a:cs typeface="Times New Roman" panose="02020603050405020304" pitchFamily="18" charset="0"/>
              </a:rPr>
              <a:t>rendamiento de inmueble para la concentración del Archivo.</a:t>
            </a:r>
          </a:p>
          <a:p>
            <a:pPr marL="33338" indent="-33338" algn="just">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Servicio de vigilancia.</a:t>
            </a:r>
          </a:p>
          <a:p>
            <a:pPr marL="33338" indent="-33338" algn="just">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Adecuación del inmueble que albergará el archivo del Instituto.</a:t>
            </a:r>
          </a:p>
          <a:p>
            <a:pPr marL="33338" indent="-33338" algn="just">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Servicio de limpieza.</a:t>
            </a:r>
          </a:p>
          <a:p>
            <a:pPr marL="33338" indent="-33338" algn="just">
              <a:spcAft>
                <a:spcPts val="800"/>
              </a:spcAft>
              <a:buFont typeface="Arial" panose="020B0604020202020204" pitchFamily="34" charset="0"/>
              <a:buChar char="•"/>
            </a:pPr>
            <a:r>
              <a:rPr lang="es-MX" sz="1200" dirty="0">
                <a:latin typeface="Century Gothic" panose="020B0502020202020204" pitchFamily="34" charset="0"/>
                <a:ea typeface="Calibri" panose="020F0502020204030204" pitchFamily="34" charset="0"/>
                <a:cs typeface="Times New Roman" panose="02020603050405020304" pitchFamily="18" charset="0"/>
              </a:rPr>
              <a:t>Arrendamiento de equipo de fotocopiado.</a:t>
            </a:r>
          </a:p>
          <a:p>
            <a:pPr marL="33338" indent="-33338" algn="just">
              <a:spcAft>
                <a:spcPts val="800"/>
              </a:spcAft>
              <a:buFont typeface="Arial" panose="020B0604020202020204" pitchFamily="34" charset="0"/>
              <a:buChar char="•"/>
            </a:pPr>
            <a:r>
              <a:rPr lang="es-MX" sz="1200" dirty="0">
                <a:effectLst/>
                <a:latin typeface="Century Gothic" panose="020B0502020202020204" pitchFamily="34" charset="0"/>
                <a:ea typeface="Calibri" panose="020F0502020204030204" pitchFamily="34" charset="0"/>
                <a:cs typeface="Times New Roman" panose="02020603050405020304" pitchFamily="18" charset="0"/>
              </a:rPr>
              <a:t>Adquisición de mobiliario y equipo de cómputo para dar cumplimiento a las acciones administrativas del área.</a:t>
            </a:r>
          </a:p>
        </p:txBody>
      </p:sp>
      <p:pic>
        <p:nvPicPr>
          <p:cNvPr id="10" name="Imagen 9">
            <a:extLst>
              <a:ext uri="{FF2B5EF4-FFF2-40B4-BE49-F238E27FC236}">
                <a16:creationId xmlns:a16="http://schemas.microsoft.com/office/drawing/2014/main" id="{9E3112C7-CC0D-426D-AF94-DF495B712835}"/>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7" name="Tabla 6">
            <a:extLst>
              <a:ext uri="{FF2B5EF4-FFF2-40B4-BE49-F238E27FC236}">
                <a16:creationId xmlns:a16="http://schemas.microsoft.com/office/drawing/2014/main" id="{76780CE4-D623-4134-B4E7-5A604547BD85}"/>
              </a:ext>
            </a:extLst>
          </p:cNvPr>
          <p:cNvGraphicFramePr>
            <a:graphicFrameLocks noGrp="1"/>
          </p:cNvGraphicFramePr>
          <p:nvPr>
            <p:extLst>
              <p:ext uri="{D42A27DB-BD31-4B8C-83A1-F6EECF244321}">
                <p14:modId xmlns:p14="http://schemas.microsoft.com/office/powerpoint/2010/main" val="1207909038"/>
              </p:ext>
            </p:extLst>
          </p:nvPr>
        </p:nvGraphicFramePr>
        <p:xfrm>
          <a:off x="292392" y="974013"/>
          <a:ext cx="4889211" cy="5483858"/>
        </p:xfrm>
        <a:graphic>
          <a:graphicData uri="http://schemas.openxmlformats.org/drawingml/2006/table">
            <a:tbl>
              <a:tblPr/>
              <a:tblGrid>
                <a:gridCol w="3390608">
                  <a:extLst>
                    <a:ext uri="{9D8B030D-6E8A-4147-A177-3AD203B41FA5}">
                      <a16:colId xmlns:a16="http://schemas.microsoft.com/office/drawing/2014/main" val="1408663437"/>
                    </a:ext>
                  </a:extLst>
                </a:gridCol>
                <a:gridCol w="1498603">
                  <a:extLst>
                    <a:ext uri="{9D8B030D-6E8A-4147-A177-3AD203B41FA5}">
                      <a16:colId xmlns:a16="http://schemas.microsoft.com/office/drawing/2014/main" val="1341813502"/>
                    </a:ext>
                  </a:extLst>
                </a:gridCol>
              </a:tblGrid>
              <a:tr h="247899">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extLst>
                  <a:ext uri="{0D108BD9-81ED-4DB2-BD59-A6C34878D82A}">
                    <a16:rowId xmlns:a16="http://schemas.microsoft.com/office/drawing/2014/main" val="1008898965"/>
                  </a:ext>
                </a:extLst>
              </a:tr>
              <a:tr h="247899">
                <a:tc>
                  <a:txBody>
                    <a:bodyPr/>
                    <a:lstStyle/>
                    <a:p>
                      <a:pPr algn="l" rtl="0" fontAlgn="b"/>
                      <a:r>
                        <a:rPr lang="es-MX" sz="1200" b="1" i="0" u="none" strike="noStrike" dirty="0">
                          <a:solidFill>
                            <a:srgbClr val="000000"/>
                          </a:solidFill>
                          <a:effectLst/>
                          <a:latin typeface="Century Gothic" panose="020B0502020202020204" pitchFamily="34" charset="0"/>
                        </a:rPr>
                        <a:t>Servicios personales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2,601,780.00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extLst>
                  <a:ext uri="{0D108BD9-81ED-4DB2-BD59-A6C34878D82A}">
                    <a16:rowId xmlns:a16="http://schemas.microsoft.com/office/drawing/2014/main" val="4273253522"/>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Honorarios asimilables a salarios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2,601,780.00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440629480"/>
                  </a:ext>
                </a:extLst>
              </a:tr>
              <a:tr h="247899">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277,200.17</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extLst>
                  <a:ext uri="{0D108BD9-81ED-4DB2-BD59-A6C34878D82A}">
                    <a16:rowId xmlns:a16="http://schemas.microsoft.com/office/drawing/2014/main" val="3486512583"/>
                  </a:ext>
                </a:extLst>
              </a:tr>
              <a:tr h="413165">
                <a:tc>
                  <a:txBody>
                    <a:bodyPr/>
                    <a:lstStyle/>
                    <a:p>
                      <a:pPr algn="l" rtl="0" fontAlgn="b"/>
                      <a:r>
                        <a:rPr lang="es-MX" sz="1200" b="0" i="0" u="none" strike="noStrike" dirty="0">
                          <a:solidFill>
                            <a:srgbClr val="000000"/>
                          </a:solidFill>
                          <a:effectLst/>
                          <a:latin typeface="Century Gothic" panose="020B0502020202020204" pitchFamily="34" charset="0"/>
                        </a:rPr>
                        <a:t>Operación y funcionamiento de la Coordinación de Archivos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277,200.17</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312415983"/>
                  </a:ext>
                </a:extLst>
              </a:tr>
              <a:tr h="247899">
                <a:tc>
                  <a:txBody>
                    <a:bodyPr/>
                    <a:lstStyle/>
                    <a:p>
                      <a:pPr algn="l" rtl="0" fontAlgn="b"/>
                      <a:r>
                        <a:rPr lang="es-MX" sz="1200" b="1" i="0" u="none" strike="noStrike" dirty="0">
                          <a:solidFill>
                            <a:srgbClr val="000000"/>
                          </a:solidFill>
                          <a:effectLst/>
                          <a:latin typeface="Century Gothic" panose="020B0502020202020204" pitchFamily="34" charset="0"/>
                        </a:rPr>
                        <a:t>Servicios generales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1,113,047.54</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extLst>
                  <a:ext uri="{0D108BD9-81ED-4DB2-BD59-A6C34878D82A}">
                    <a16:rowId xmlns:a16="http://schemas.microsoft.com/office/drawing/2014/main" val="4015861731"/>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Energía eléctrica</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24,000.00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255130707"/>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Internet, redes y procesamiento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7,200.00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2604270"/>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Arrendamiento de Edificio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495,000.00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98257180"/>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Arrendamiento de fotocopiado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54,000.00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562614929"/>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Servicio de vigilancia</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363,807.54</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0151244"/>
                  </a:ext>
                </a:extLst>
              </a:tr>
              <a:tr h="247899">
                <a:tc>
                  <a:txBody>
                    <a:bodyPr/>
                    <a:lstStyle/>
                    <a:p>
                      <a:pPr algn="l" rtl="0" fontAlgn="b"/>
                      <a:r>
                        <a:rPr lang="es-MX" sz="1200" b="0" i="0" u="none" strike="noStrike" dirty="0">
                          <a:solidFill>
                            <a:srgbClr val="000000"/>
                          </a:solidFill>
                          <a:effectLst/>
                          <a:latin typeface="Century Gothic" panose="020B0502020202020204" pitchFamily="34" charset="0"/>
                        </a:rPr>
                        <a:t>Servicio de jardinería y fumigación</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12,000.00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37219967"/>
                  </a:ext>
                </a:extLst>
              </a:tr>
              <a:tr h="413165">
                <a:tc>
                  <a:txBody>
                    <a:bodyPr/>
                    <a:lstStyle/>
                    <a:p>
                      <a:pPr algn="l" rtl="0" fontAlgn="b"/>
                      <a:r>
                        <a:rPr lang="es-MX" sz="1200" b="0" i="0" u="none" strike="noStrike" dirty="0">
                          <a:solidFill>
                            <a:srgbClr val="000000"/>
                          </a:solidFill>
                          <a:effectLst/>
                          <a:latin typeface="Century Gothic" panose="020B0502020202020204" pitchFamily="34" charset="0"/>
                        </a:rPr>
                        <a:t>Conservación y mantenimiento menor de inmuebles.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30,000.00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640348103"/>
                  </a:ext>
                </a:extLst>
              </a:tr>
              <a:tr h="413165">
                <a:tc>
                  <a:txBody>
                    <a:bodyPr/>
                    <a:lstStyle/>
                    <a:p>
                      <a:pPr algn="l" rtl="0" fontAlgn="b"/>
                      <a:r>
                        <a:rPr lang="es-MX" sz="1200" b="0" i="0" u="none" strike="noStrike" dirty="0">
                          <a:solidFill>
                            <a:srgbClr val="000000"/>
                          </a:solidFill>
                          <a:effectLst/>
                          <a:latin typeface="Century Gothic" panose="020B0502020202020204" pitchFamily="34" charset="0"/>
                        </a:rPr>
                        <a:t>Servicio de lavandería, higiene y manejo de desechos.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127,040.00</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37348542"/>
                  </a:ext>
                </a:extLst>
              </a:tr>
              <a:tr h="410209">
                <a:tc>
                  <a:txBody>
                    <a:bodyPr/>
                    <a:lstStyle/>
                    <a:p>
                      <a:pPr algn="l" rtl="0" fontAlgn="b"/>
                      <a:r>
                        <a:rPr lang="es-MX" sz="1200" b="1" i="0" u="none" strike="noStrike" dirty="0">
                          <a:solidFill>
                            <a:srgbClr val="000000"/>
                          </a:solidFill>
                          <a:effectLst/>
                          <a:latin typeface="Century Gothic" panose="020B0502020202020204" pitchFamily="34" charset="0"/>
                        </a:rPr>
                        <a:t>Bienes muebles, inmuebles e intangibles</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228,649.25</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E7E6E6"/>
                    </a:solidFill>
                  </a:tcPr>
                </a:tc>
                <a:extLst>
                  <a:ext uri="{0D108BD9-81ED-4DB2-BD59-A6C34878D82A}">
                    <a16:rowId xmlns:a16="http://schemas.microsoft.com/office/drawing/2014/main" val="564307545"/>
                  </a:ext>
                </a:extLst>
              </a:tr>
              <a:tr h="410209">
                <a:tc>
                  <a:txBody>
                    <a:bodyPr/>
                    <a:lstStyle/>
                    <a:p>
                      <a:pPr algn="l" rtl="0" fontAlgn="b"/>
                      <a:r>
                        <a:rPr lang="es-MX" sz="1200" b="0" i="0" u="none" strike="noStrike" dirty="0">
                          <a:solidFill>
                            <a:srgbClr val="000000"/>
                          </a:solidFill>
                          <a:effectLst/>
                          <a:latin typeface="Century Gothic" panose="020B0502020202020204" pitchFamily="34" charset="0"/>
                        </a:rPr>
                        <a:t>Mobiliario de oficina y equipo de cómputo</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228,649.25</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450324314"/>
                  </a:ext>
                </a:extLst>
              </a:tr>
              <a:tr h="247899">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4,220,676.96</a:t>
                      </a:r>
                    </a:p>
                  </a:txBody>
                  <a:tcPr anchor="b">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795925083"/>
                  </a:ext>
                </a:extLst>
              </a:tr>
            </a:tbl>
          </a:graphicData>
        </a:graphic>
      </p:graphicFrame>
      <p:sp>
        <p:nvSpPr>
          <p:cNvPr id="9" name="Marcador de número de diapositiva 8">
            <a:extLst>
              <a:ext uri="{FF2B5EF4-FFF2-40B4-BE49-F238E27FC236}">
                <a16:creationId xmlns:a16="http://schemas.microsoft.com/office/drawing/2014/main" id="{81440124-EFA4-7045-91BF-5A8C063F36FB}"/>
              </a:ext>
            </a:extLst>
          </p:cNvPr>
          <p:cNvSpPr>
            <a:spLocks noGrp="1"/>
          </p:cNvSpPr>
          <p:nvPr>
            <p:ph type="sldNum" sz="quarter" idx="12"/>
          </p:nvPr>
        </p:nvSpPr>
        <p:spPr/>
        <p:txBody>
          <a:bodyPr/>
          <a:lstStyle/>
          <a:p>
            <a:fld id="{E5E9EB46-AD77-4AF2-976B-88C46CEFE23D}" type="slidenum">
              <a:rPr lang="es-MX" smtClean="0"/>
              <a:t>28</a:t>
            </a:fld>
            <a:endParaRPr lang="es-MX"/>
          </a:p>
        </p:txBody>
      </p:sp>
    </p:spTree>
    <p:extLst>
      <p:ext uri="{BB962C8B-B14F-4D97-AF65-F5344CB8AC3E}">
        <p14:creationId xmlns:p14="http://schemas.microsoft.com/office/powerpoint/2010/main" val="2408485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292395" y="353312"/>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Difusión y Promoción en Materia Electoral</a:t>
            </a:r>
          </a:p>
        </p:txBody>
      </p:sp>
      <p:sp>
        <p:nvSpPr>
          <p:cNvPr id="4" name="CuadroTexto 3">
            <a:extLst>
              <a:ext uri="{FF2B5EF4-FFF2-40B4-BE49-F238E27FC236}">
                <a16:creationId xmlns:a16="http://schemas.microsoft.com/office/drawing/2014/main" id="{F8DF2A7B-CE49-43BC-8171-528731BDFEA5}"/>
              </a:ext>
            </a:extLst>
          </p:cNvPr>
          <p:cNvSpPr txBox="1"/>
          <p:nvPr/>
        </p:nvSpPr>
        <p:spPr>
          <a:xfrm>
            <a:off x="4845467" y="991836"/>
            <a:ext cx="3802598" cy="4480907"/>
          </a:xfrm>
          <a:prstGeom prst="rect">
            <a:avLst/>
          </a:prstGeom>
          <a:noFill/>
        </p:spPr>
        <p:txBody>
          <a:bodyPr wrap="square">
            <a:spAutoFit/>
          </a:bodyPr>
          <a:lstStyle/>
          <a:p>
            <a:pPr marL="87313" indent="-333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para la elaboración de diseños y seguimiento administrativo.</a:t>
            </a:r>
          </a:p>
          <a:p>
            <a:pPr marL="87313" indent="-333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Suministro de material de oficina, cómputo, limpieza, suministros diversos para realizar acciones relativas de la Unidad Técnica.</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87313" indent="-333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Arrendamiento de equipo de fotocopiado.</a:t>
            </a:r>
          </a:p>
          <a:p>
            <a:pPr marL="87313" indent="-333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Cápsulas de audio en Lenguas Indígenas.</a:t>
            </a:r>
          </a:p>
          <a:p>
            <a:pPr marL="87313" indent="-333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Capsulas de video en Lengua de Señas Mexicanas.</a:t>
            </a:r>
          </a:p>
          <a:p>
            <a:pPr marL="87313" indent="-333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Servicio monitoreo (</a:t>
            </a:r>
            <a:r>
              <a:rPr lang="es-MX" sz="1400" dirty="0" err="1">
                <a:latin typeface="Century Gothic" panose="020B0502020202020204" pitchFamily="34" charset="0"/>
                <a:ea typeface="Calibri" panose="020F0502020204030204" pitchFamily="34" charset="0"/>
                <a:cs typeface="Times New Roman" panose="02020603050405020304" pitchFamily="18" charset="0"/>
              </a:rPr>
              <a:t>clipping</a:t>
            </a:r>
            <a:r>
              <a:rPr lang="es-MX" sz="1400" dirty="0">
                <a:latin typeface="Century Gothic" panose="020B0502020202020204" pitchFamily="34" charset="0"/>
                <a:ea typeface="Calibri" panose="020F0502020204030204" pitchFamily="34" charset="0"/>
                <a:cs typeface="Times New Roman" panose="02020603050405020304" pitchFamily="18" charset="0"/>
              </a:rPr>
              <a:t> de prensa).</a:t>
            </a:r>
          </a:p>
          <a:p>
            <a:pPr marL="87313" indent="-333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Resguardo fotográfico</a:t>
            </a:r>
            <a:r>
              <a:rPr lang="es-MX" sz="1400" dirty="0">
                <a:latin typeface="Century Gothic" panose="020B0502020202020204" pitchFamily="34" charset="0"/>
                <a:ea typeface="Calibri" panose="020F0502020204030204" pitchFamily="34" charset="0"/>
                <a:cs typeface="Times New Roman" panose="02020603050405020304" pitchFamily="18" charset="0"/>
              </a:rPr>
              <a:t> Flickr.</a:t>
            </a:r>
          </a:p>
          <a:p>
            <a:pPr marL="87313" indent="-333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Adquisición de equipo fotográfico.</a:t>
            </a:r>
          </a:p>
        </p:txBody>
      </p:sp>
      <p:sp>
        <p:nvSpPr>
          <p:cNvPr id="5" name="Rectángulo 4">
            <a:extLst>
              <a:ext uri="{FF2B5EF4-FFF2-40B4-BE49-F238E27FC236}">
                <a16:creationId xmlns:a16="http://schemas.microsoft.com/office/drawing/2014/main" id="{1DF728B6-9A8B-4BE9-9C8E-B00AAA7A91FE}"/>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A29AC7B5-6AF2-4F3F-B912-BE80CEDCA882}"/>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1F759062-313E-4B90-85FC-E6C82317C728}"/>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4E07292D-983F-498C-86DF-BF49D68281C2}"/>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E0CEC8D0-9B87-4053-9DA3-F0CCC6BF79E6}"/>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10" name="Tabla 9">
            <a:extLst>
              <a:ext uri="{FF2B5EF4-FFF2-40B4-BE49-F238E27FC236}">
                <a16:creationId xmlns:a16="http://schemas.microsoft.com/office/drawing/2014/main" id="{20E08D74-F7FC-4F7C-A17A-CF596F636BBA}"/>
              </a:ext>
            </a:extLst>
          </p:cNvPr>
          <p:cNvGraphicFramePr>
            <a:graphicFrameLocks noGrp="1"/>
          </p:cNvGraphicFramePr>
          <p:nvPr>
            <p:extLst>
              <p:ext uri="{D42A27DB-BD31-4B8C-83A1-F6EECF244321}">
                <p14:modId xmlns:p14="http://schemas.microsoft.com/office/powerpoint/2010/main" val="1732605998"/>
              </p:ext>
            </p:extLst>
          </p:nvPr>
        </p:nvGraphicFramePr>
        <p:xfrm>
          <a:off x="408793" y="991836"/>
          <a:ext cx="4292600" cy="5507999"/>
        </p:xfrm>
        <a:graphic>
          <a:graphicData uri="http://schemas.openxmlformats.org/drawingml/2006/table">
            <a:tbl>
              <a:tblPr/>
              <a:tblGrid>
                <a:gridCol w="2951729">
                  <a:extLst>
                    <a:ext uri="{9D8B030D-6E8A-4147-A177-3AD203B41FA5}">
                      <a16:colId xmlns:a16="http://schemas.microsoft.com/office/drawing/2014/main" val="1197415426"/>
                    </a:ext>
                  </a:extLst>
                </a:gridCol>
                <a:gridCol w="1340871">
                  <a:extLst>
                    <a:ext uri="{9D8B030D-6E8A-4147-A177-3AD203B41FA5}">
                      <a16:colId xmlns:a16="http://schemas.microsoft.com/office/drawing/2014/main" val="2963421698"/>
                    </a:ext>
                  </a:extLst>
                </a:gridCol>
              </a:tblGrid>
              <a:tr h="413581">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200" b="1" i="0" u="none" strike="noStrike" dirty="0">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4022028597"/>
                  </a:ext>
                </a:extLst>
              </a:tr>
              <a:tr h="267611">
                <a:tc>
                  <a:txBody>
                    <a:bodyPr/>
                    <a:lstStyle/>
                    <a:p>
                      <a:pPr algn="l" rtl="0" fontAlgn="b"/>
                      <a:r>
                        <a:rPr lang="es-MX" sz="1200" b="1" i="0" u="none" strike="noStrike">
                          <a:solidFill>
                            <a:srgbClr val="000000"/>
                          </a:solidFill>
                          <a:effectLst/>
                          <a:latin typeface="Century Gothic" panose="020B0502020202020204" pitchFamily="34" charset="0"/>
                        </a:rPr>
                        <a:t>Servicios personales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 579,375.00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4125016949"/>
                  </a:ext>
                </a:extLst>
              </a:tr>
              <a:tr h="291939">
                <a:tc>
                  <a:txBody>
                    <a:bodyPr/>
                    <a:lstStyle/>
                    <a:p>
                      <a:pPr algn="l" rtl="0" fontAlgn="b"/>
                      <a:r>
                        <a:rPr lang="es-MX" sz="1200" b="0" i="0" u="none" strike="noStrike">
                          <a:solidFill>
                            <a:srgbClr val="000000"/>
                          </a:solidFill>
                          <a:effectLst/>
                          <a:latin typeface="Century Gothic" panose="020B0502020202020204" pitchFamily="34" charset="0"/>
                        </a:rPr>
                        <a:t>Honorarios asimilables a salarios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 579,375.00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653436456"/>
                  </a:ext>
                </a:extLst>
              </a:tr>
              <a:tr h="267611">
                <a:tc>
                  <a:txBody>
                    <a:bodyPr/>
                    <a:lstStyle/>
                    <a:p>
                      <a:pPr algn="l" rtl="0" fontAlgn="b"/>
                      <a:r>
                        <a:rPr lang="es-MX" sz="1200" b="1" i="0" u="none" strike="noStrike">
                          <a:solidFill>
                            <a:srgbClr val="000000"/>
                          </a:solidFill>
                          <a:effectLst/>
                          <a:latin typeface="Century Gothic" panose="020B0502020202020204" pitchFamily="34" charset="0"/>
                        </a:rPr>
                        <a:t>Materiales y suministros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 168,749.00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2462748744"/>
                  </a:ext>
                </a:extLst>
              </a:tr>
              <a:tr h="571731">
                <a:tc>
                  <a:txBody>
                    <a:bodyPr/>
                    <a:lstStyle/>
                    <a:p>
                      <a:pPr algn="l" rtl="0" fontAlgn="b"/>
                      <a:r>
                        <a:rPr lang="es-MX" sz="1200" b="0" i="0" u="none" strike="noStrike">
                          <a:solidFill>
                            <a:srgbClr val="000000"/>
                          </a:solidFill>
                          <a:effectLst/>
                          <a:latin typeface="Century Gothic" panose="020B0502020202020204" pitchFamily="34" charset="0"/>
                        </a:rPr>
                        <a:t>Materiales, útiles y equipos menores de oficina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 107,749.00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13199521"/>
                  </a:ext>
                </a:extLst>
              </a:tr>
              <a:tr h="479290">
                <a:tc>
                  <a:txBody>
                    <a:bodyPr/>
                    <a:lstStyle/>
                    <a:p>
                      <a:pPr algn="l" rtl="0" fontAlgn="b"/>
                      <a:r>
                        <a:rPr lang="es-MX" sz="1200" b="0" i="0" u="none" strike="noStrike">
                          <a:solidFill>
                            <a:srgbClr val="000000"/>
                          </a:solidFill>
                          <a:effectLst/>
                          <a:latin typeface="Century Gothic" panose="020B0502020202020204" pitchFamily="34" charset="0"/>
                        </a:rPr>
                        <a:t>Materiales impresos e información digital</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46040898"/>
                  </a:ext>
                </a:extLst>
              </a:tr>
              <a:tr h="291939">
                <a:tc>
                  <a:txBody>
                    <a:bodyPr/>
                    <a:lstStyle/>
                    <a:p>
                      <a:pPr algn="l" rtl="0" fontAlgn="b"/>
                      <a:r>
                        <a:rPr lang="es-MX" sz="1200" b="0" i="0" u="none" strike="noStrike">
                          <a:solidFill>
                            <a:srgbClr val="000000"/>
                          </a:solidFill>
                          <a:effectLst/>
                          <a:latin typeface="Century Gothic" panose="020B0502020202020204" pitchFamily="34" charset="0"/>
                        </a:rPr>
                        <a:t>Material de limpieza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5,400.00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799697616"/>
                  </a:ext>
                </a:extLst>
              </a:tr>
              <a:tr h="291939">
                <a:tc>
                  <a:txBody>
                    <a:bodyPr/>
                    <a:lstStyle/>
                    <a:p>
                      <a:pPr algn="l" rtl="0" fontAlgn="b"/>
                      <a:r>
                        <a:rPr lang="es-MX" sz="1200" b="0" i="0" u="none" strike="noStrike">
                          <a:solidFill>
                            <a:srgbClr val="000000"/>
                          </a:solidFill>
                          <a:effectLst/>
                          <a:latin typeface="Century Gothic" panose="020B0502020202020204" pitchFamily="34" charset="0"/>
                        </a:rPr>
                        <a:t>Suministros diversos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54,000.00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073994009"/>
                  </a:ext>
                </a:extLst>
              </a:tr>
              <a:tr h="267611">
                <a:tc>
                  <a:txBody>
                    <a:bodyPr/>
                    <a:lstStyle/>
                    <a:p>
                      <a:pPr algn="l" rtl="0" fontAlgn="b"/>
                      <a:r>
                        <a:rPr lang="es-MX" sz="1200" b="1" i="0" u="none" strike="noStrike">
                          <a:solidFill>
                            <a:srgbClr val="000000"/>
                          </a:solidFill>
                          <a:effectLst/>
                          <a:latin typeface="Century Gothic" panose="020B0502020202020204" pitchFamily="34" charset="0"/>
                        </a:rPr>
                        <a:t>Servicios generales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632,400.00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949301165"/>
                  </a:ext>
                </a:extLst>
              </a:tr>
              <a:tr h="291939">
                <a:tc>
                  <a:txBody>
                    <a:bodyPr/>
                    <a:lstStyle/>
                    <a:p>
                      <a:pPr algn="l" rtl="0" fontAlgn="b"/>
                      <a:r>
                        <a:rPr lang="es-MX" sz="1200" b="0" i="0" u="none" strike="noStrike" dirty="0">
                          <a:solidFill>
                            <a:srgbClr val="000000"/>
                          </a:solidFill>
                          <a:effectLst/>
                          <a:latin typeface="Century Gothic" panose="020B0502020202020204" pitchFamily="34" charset="0"/>
                        </a:rPr>
                        <a:t>Arrendamiento de fotocopiado</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052619464"/>
                  </a:ext>
                </a:extLst>
              </a:tr>
              <a:tr h="571731">
                <a:tc>
                  <a:txBody>
                    <a:bodyPr/>
                    <a:lstStyle/>
                    <a:p>
                      <a:pPr algn="l" rtl="0" fontAlgn="b"/>
                      <a:r>
                        <a:rPr lang="es-MX" sz="1200" b="0" i="0" u="none" strike="noStrike" dirty="0">
                          <a:solidFill>
                            <a:srgbClr val="000000"/>
                          </a:solidFill>
                          <a:effectLst/>
                          <a:latin typeface="Century Gothic" panose="020B0502020202020204" pitchFamily="34" charset="0"/>
                        </a:rPr>
                        <a:t>Servicios profesionales, científicos y técnicos integrales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338,400.00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80048899"/>
                  </a:ext>
                </a:extLst>
              </a:tr>
              <a:tr h="291939">
                <a:tc>
                  <a:txBody>
                    <a:bodyPr/>
                    <a:lstStyle/>
                    <a:p>
                      <a:pPr algn="l" rtl="0" fontAlgn="b"/>
                      <a:r>
                        <a:rPr lang="es-MX" sz="1200" b="0" i="0" u="none" strike="noStrike" dirty="0">
                          <a:solidFill>
                            <a:srgbClr val="000000"/>
                          </a:solidFill>
                          <a:effectLst/>
                          <a:latin typeface="Century Gothic" panose="020B0502020202020204" pitchFamily="34" charset="0"/>
                        </a:rPr>
                        <a:t>Otros servicios de Información</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264,000.00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08826443"/>
                  </a:ext>
                </a:extLst>
              </a:tr>
              <a:tr h="479290">
                <a:tc>
                  <a:txBody>
                    <a:bodyPr/>
                    <a:lstStyle/>
                    <a:p>
                      <a:pPr algn="l" rtl="0" fontAlgn="b"/>
                      <a:r>
                        <a:rPr lang="es-MX" sz="1200" b="1" i="0" u="none" strike="noStrike">
                          <a:solidFill>
                            <a:srgbClr val="000000"/>
                          </a:solidFill>
                          <a:effectLst/>
                          <a:latin typeface="Century Gothic" panose="020B0502020202020204" pitchFamily="34" charset="0"/>
                        </a:rPr>
                        <a:t>Bienes muebles, inmuebles e intangibles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105,000.00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4044113162"/>
                  </a:ext>
                </a:extLst>
              </a:tr>
              <a:tr h="291939">
                <a:tc>
                  <a:txBody>
                    <a:bodyPr/>
                    <a:lstStyle/>
                    <a:p>
                      <a:pPr algn="l" rtl="0" fontAlgn="b"/>
                      <a:r>
                        <a:rPr lang="es-MX" sz="1200" b="0" i="0" u="none" strike="noStrike" dirty="0">
                          <a:solidFill>
                            <a:srgbClr val="000000"/>
                          </a:solidFill>
                          <a:effectLst/>
                          <a:latin typeface="Century Gothic" panose="020B0502020202020204" pitchFamily="34" charset="0"/>
                        </a:rPr>
                        <a:t>Cámaras fotográficas y de video</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105,000.00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223025525"/>
                  </a:ext>
                </a:extLst>
              </a:tr>
              <a:tr h="437909">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1,485,524.00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186323510"/>
                  </a:ext>
                </a:extLst>
              </a:tr>
            </a:tbl>
          </a:graphicData>
        </a:graphic>
      </p:graphicFrame>
      <p:sp>
        <p:nvSpPr>
          <p:cNvPr id="3" name="Marcador de número de diapositiva 2">
            <a:extLst>
              <a:ext uri="{FF2B5EF4-FFF2-40B4-BE49-F238E27FC236}">
                <a16:creationId xmlns:a16="http://schemas.microsoft.com/office/drawing/2014/main" id="{EDE205B1-1D36-884F-8C6D-DEF6465BFF3E}"/>
              </a:ext>
            </a:extLst>
          </p:cNvPr>
          <p:cNvSpPr>
            <a:spLocks noGrp="1"/>
          </p:cNvSpPr>
          <p:nvPr>
            <p:ph type="sldNum" sz="quarter" idx="12"/>
          </p:nvPr>
        </p:nvSpPr>
        <p:spPr/>
        <p:txBody>
          <a:bodyPr/>
          <a:lstStyle/>
          <a:p>
            <a:fld id="{E5E9EB46-AD77-4AF2-976B-88C46CEFE23D}" type="slidenum">
              <a:rPr lang="es-MX" smtClean="0"/>
              <a:t>29</a:t>
            </a:fld>
            <a:endParaRPr lang="es-MX"/>
          </a:p>
        </p:txBody>
      </p:sp>
    </p:spTree>
    <p:extLst>
      <p:ext uri="{BB962C8B-B14F-4D97-AF65-F5344CB8AC3E}">
        <p14:creationId xmlns:p14="http://schemas.microsoft.com/office/powerpoint/2010/main" val="573715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55A483E-FB21-4B46-A39D-30B99767403B}"/>
              </a:ext>
            </a:extLst>
          </p:cNvPr>
          <p:cNvSpPr txBox="1"/>
          <p:nvPr/>
        </p:nvSpPr>
        <p:spPr>
          <a:xfrm>
            <a:off x="1042988" y="1093149"/>
            <a:ext cx="7058025" cy="4632037"/>
          </a:xfrm>
          <a:prstGeom prst="rect">
            <a:avLst/>
          </a:prstGeom>
          <a:noFill/>
        </p:spPr>
        <p:txBody>
          <a:bodyPr wrap="square">
            <a:spAutoFit/>
          </a:bodyPr>
          <a:lstStyle/>
          <a:p>
            <a:pPr algn="just">
              <a:spcBef>
                <a:spcPts val="600"/>
              </a:spcBef>
              <a:spcAft>
                <a:spcPts val="600"/>
              </a:spcAft>
            </a:pPr>
            <a:r>
              <a:rPr lang="es-MX" sz="1500" dirty="0">
                <a:effectLst/>
                <a:latin typeface="Century Gothic" panose="020B0502020202020204" pitchFamily="34" charset="0"/>
                <a:ea typeface="Calibri" panose="020F0502020204030204" pitchFamily="34" charset="0"/>
                <a:cs typeface="Times New Roman" panose="02020603050405020304" pitchFamily="18" charset="0"/>
              </a:rPr>
              <a:t>El Anteproyecto de Presupuesto de Egresos para 2026, está diseñado para mostrar, de forma clara y detallada, cada proyecto estratégico del Instituto. Se especifican las actividades regulares que se llevan a cabo, el dinero destinado a cada una y los objetivos que se esperan alcanzar.</a:t>
            </a:r>
          </a:p>
          <a:p>
            <a:pPr algn="just">
              <a:spcBef>
                <a:spcPts val="600"/>
              </a:spcBef>
              <a:spcAft>
                <a:spcPts val="600"/>
              </a:spcAft>
            </a:pPr>
            <a:endParaRPr lang="es-MX" sz="1500" dirty="0">
              <a:latin typeface="Century Gothic" panose="020B0502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es-MX" sz="1500" dirty="0">
                <a:effectLst/>
                <a:latin typeface="Century Gothic" panose="020B0502020202020204" pitchFamily="34" charset="0"/>
                <a:ea typeface="Calibri" panose="020F0502020204030204" pitchFamily="34" charset="0"/>
                <a:cs typeface="Times New Roman" panose="02020603050405020304" pitchFamily="18" charset="0"/>
              </a:rPr>
              <a:t>El presupuesto solicitado se ha calculado cuidadosamente, siguiendo principios de racionalidad y austeridad, para garantizar que sea suficiente para cubrir tanto las actividades cotidianas como los proyectos estratégicos del Instituto. Todo esto se enmarca en el enfoque del Presupuesto Basado en Resultados (PbR), que organiza el uso de los recursos públicos con el fin de lograr resultados concretos y medibles. </a:t>
            </a:r>
          </a:p>
          <a:p>
            <a:pPr algn="just">
              <a:spcBef>
                <a:spcPts val="600"/>
              </a:spcBef>
              <a:spcAft>
                <a:spcPts val="600"/>
              </a:spcAft>
            </a:pPr>
            <a:endParaRPr lang="es-MX" sz="1500" dirty="0">
              <a:latin typeface="Century Gothic" panose="020B0502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es-MX" sz="1500" dirty="0">
                <a:effectLst/>
                <a:latin typeface="Century Gothic" panose="020B0502020202020204" pitchFamily="34" charset="0"/>
                <a:ea typeface="Calibri" panose="020F0502020204030204" pitchFamily="34" charset="0"/>
                <a:cs typeface="Times New Roman" panose="02020603050405020304" pitchFamily="18" charset="0"/>
              </a:rPr>
              <a:t>Este método establece metas claras, mide el avance con indicadores y evalúa constantemente su cumplimiento, asegurando que el dinero se use de manera eficiente y genere un impacto real, apoyando decisiones presupuestarias con información clara y sistemática sobre los resultados obtenidos.</a:t>
            </a:r>
          </a:p>
        </p:txBody>
      </p:sp>
      <p:sp>
        <p:nvSpPr>
          <p:cNvPr id="4" name="Título 1">
            <a:extLst>
              <a:ext uri="{FF2B5EF4-FFF2-40B4-BE49-F238E27FC236}">
                <a16:creationId xmlns:a16="http://schemas.microsoft.com/office/drawing/2014/main" id="{C0EE4ABE-785D-44CD-A7EB-F0753E7C7AAC}"/>
              </a:ext>
            </a:extLst>
          </p:cNvPr>
          <p:cNvSpPr txBox="1">
            <a:spLocks/>
          </p:cNvSpPr>
          <p:nvPr/>
        </p:nvSpPr>
        <p:spPr>
          <a:xfrm>
            <a:off x="-1" y="300608"/>
            <a:ext cx="8801100" cy="4431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3200" b="1" dirty="0">
                <a:solidFill>
                  <a:srgbClr val="821F21"/>
                </a:solidFill>
                <a:latin typeface="Century Gothic" panose="020B0502020202020204" pitchFamily="34" charset="0"/>
              </a:rPr>
              <a:t>Objetivo</a:t>
            </a:r>
            <a:endParaRPr lang="es-ES" sz="3200" dirty="0">
              <a:solidFill>
                <a:srgbClr val="821F21"/>
              </a:solidFill>
              <a:latin typeface="Century Gothic" panose="020B0502020202020204" pitchFamily="34" charset="0"/>
            </a:endParaRPr>
          </a:p>
        </p:txBody>
      </p:sp>
      <p:sp>
        <p:nvSpPr>
          <p:cNvPr id="6" name="Rectángulo 5">
            <a:extLst>
              <a:ext uri="{FF2B5EF4-FFF2-40B4-BE49-F238E27FC236}">
                <a16:creationId xmlns:a16="http://schemas.microsoft.com/office/drawing/2014/main" id="{C358C181-8EA9-4F69-8530-FCFED2D779BD}"/>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11" name="Grupo 10">
            <a:extLst>
              <a:ext uri="{FF2B5EF4-FFF2-40B4-BE49-F238E27FC236}">
                <a16:creationId xmlns:a16="http://schemas.microsoft.com/office/drawing/2014/main" id="{E2771EF7-E9C6-4EBA-9005-A7E1AF9F63BF}"/>
              </a:ext>
            </a:extLst>
          </p:cNvPr>
          <p:cNvGrpSpPr/>
          <p:nvPr/>
        </p:nvGrpSpPr>
        <p:grpSpPr>
          <a:xfrm flipH="1">
            <a:off x="8371419" y="159028"/>
            <a:ext cx="530439" cy="6176765"/>
            <a:chOff x="11752872" y="296026"/>
            <a:chExt cx="1219200" cy="11826115"/>
          </a:xfrm>
        </p:grpSpPr>
        <p:sp>
          <p:nvSpPr>
            <p:cNvPr id="12" name="Freeform 6">
              <a:extLst>
                <a:ext uri="{FF2B5EF4-FFF2-40B4-BE49-F238E27FC236}">
                  <a16:creationId xmlns:a16="http://schemas.microsoft.com/office/drawing/2014/main" id="{30D35A35-AC30-441E-935F-F3631EB364FB}"/>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3" name="Conector recto 12">
              <a:extLst>
                <a:ext uri="{FF2B5EF4-FFF2-40B4-BE49-F238E27FC236}">
                  <a16:creationId xmlns:a16="http://schemas.microsoft.com/office/drawing/2014/main" id="{CD4087E5-D837-4202-A2B4-B4BEDB71DCB3}"/>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11A5D259-AFF4-42C6-A35E-5B8F63E9D93A}"/>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CAADDB96-7FE8-D847-8CCE-D5860B4DD924}"/>
              </a:ext>
            </a:extLst>
          </p:cNvPr>
          <p:cNvSpPr>
            <a:spLocks noGrp="1"/>
          </p:cNvSpPr>
          <p:nvPr>
            <p:ph type="sldNum" sz="quarter" idx="12"/>
          </p:nvPr>
        </p:nvSpPr>
        <p:spPr/>
        <p:txBody>
          <a:bodyPr/>
          <a:lstStyle/>
          <a:p>
            <a:fld id="{E5E9EB46-AD77-4AF2-976B-88C46CEFE23D}" type="slidenum">
              <a:rPr lang="es-MX" smtClean="0"/>
              <a:t>3</a:t>
            </a:fld>
            <a:endParaRPr lang="es-MX"/>
          </a:p>
        </p:txBody>
      </p:sp>
    </p:spTree>
    <p:extLst>
      <p:ext uri="{BB962C8B-B14F-4D97-AF65-F5344CB8AC3E}">
        <p14:creationId xmlns:p14="http://schemas.microsoft.com/office/powerpoint/2010/main" val="16149890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292395" y="350179"/>
            <a:ext cx="8559210" cy="375552"/>
          </a:xfrm>
          <a:prstGeom prst="rect">
            <a:avLst/>
          </a:prstGeom>
          <a:noFill/>
        </p:spPr>
        <p:txBody>
          <a:bodyPr wrap="square">
            <a:spAutoFit/>
          </a:bodyPr>
          <a:lstStyle/>
          <a:p>
            <a:pPr algn="ctr">
              <a:lnSpc>
                <a:spcPct val="107000"/>
              </a:lnSpc>
              <a:spcAft>
                <a:spcPts val="800"/>
              </a:spcAft>
            </a:pPr>
            <a:r>
              <a:rPr lang="es-MX" b="1" dirty="0">
                <a:solidFill>
                  <a:srgbClr val="821F21"/>
                </a:solidFill>
                <a:latin typeface="Century Gothic" panose="020B0502020202020204" pitchFamily="34" charset="0"/>
                <a:cs typeface="Times New Roman" panose="02020603050405020304" pitchFamily="18" charset="0"/>
              </a:rPr>
              <a:t>Consulta a Pueblos y Comunidades Indígenas</a:t>
            </a:r>
          </a:p>
        </p:txBody>
      </p:sp>
      <p:sp>
        <p:nvSpPr>
          <p:cNvPr id="4" name="CuadroTexto 3">
            <a:extLst>
              <a:ext uri="{FF2B5EF4-FFF2-40B4-BE49-F238E27FC236}">
                <a16:creationId xmlns:a16="http://schemas.microsoft.com/office/drawing/2014/main" id="{F8DF2A7B-CE49-43BC-8171-528731BDFEA5}"/>
              </a:ext>
            </a:extLst>
          </p:cNvPr>
          <p:cNvSpPr txBox="1"/>
          <p:nvPr/>
        </p:nvSpPr>
        <p:spPr>
          <a:xfrm>
            <a:off x="4895850" y="953278"/>
            <a:ext cx="3723580" cy="3686778"/>
          </a:xfrm>
          <a:prstGeom prst="rect">
            <a:avLst/>
          </a:prstGeom>
          <a:noFill/>
        </p:spPr>
        <p:txBody>
          <a:bodyPr wrap="square">
            <a:spAutoFit/>
          </a:bodyPr>
          <a:lstStyle/>
          <a:p>
            <a:pPr marL="134938" indent="-1349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Suministro de material de oficina, para cubrir las actividades administrativas.</a:t>
            </a:r>
          </a:p>
          <a:p>
            <a:pPr marL="134938" indent="-1349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Combustible para acciones relativas a la consulta a realizar.</a:t>
            </a:r>
          </a:p>
          <a:p>
            <a:pPr marL="134938" indent="-134938"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Impresión de formatos, lonas, carteles, publicaciones en el periódico oficial.</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Spots de radio y televisión.</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Transmisión de foros referentes a la Consulta.</a:t>
            </a:r>
          </a:p>
          <a:p>
            <a:pPr marL="134938" indent="-134938"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Gastos para comisiones oficiales en para el seguimiento y aplicación de la Consulta.</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23E414BE-FDDE-4C01-A260-51D0D96A36D3}"/>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8630B98A-2B88-4DD2-82DA-B72B1D80EBE9}"/>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2AC81CF0-4C5E-4B7E-B832-9D3132E636A0}"/>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60EB389D-5D9D-41C3-93A7-AAEF7467F005}"/>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537515AF-662A-4BD9-A74A-2B349BB35849}"/>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20FD46CA-B42A-4A00-ACF2-9497D15B9501}"/>
              </a:ext>
            </a:extLst>
          </p:cNvPr>
          <p:cNvGraphicFramePr>
            <a:graphicFrameLocks noGrp="1"/>
          </p:cNvGraphicFramePr>
          <p:nvPr>
            <p:extLst>
              <p:ext uri="{D42A27DB-BD31-4B8C-83A1-F6EECF244321}">
                <p14:modId xmlns:p14="http://schemas.microsoft.com/office/powerpoint/2010/main" val="1238655815"/>
              </p:ext>
            </p:extLst>
          </p:nvPr>
        </p:nvGraphicFramePr>
        <p:xfrm>
          <a:off x="392973" y="725390"/>
          <a:ext cx="4371280" cy="5822134"/>
        </p:xfrm>
        <a:graphic>
          <a:graphicData uri="http://schemas.openxmlformats.org/drawingml/2006/table">
            <a:tbl>
              <a:tblPr/>
              <a:tblGrid>
                <a:gridCol w="3045944">
                  <a:extLst>
                    <a:ext uri="{9D8B030D-6E8A-4147-A177-3AD203B41FA5}">
                      <a16:colId xmlns:a16="http://schemas.microsoft.com/office/drawing/2014/main" val="425875798"/>
                    </a:ext>
                  </a:extLst>
                </a:gridCol>
                <a:gridCol w="1325336">
                  <a:extLst>
                    <a:ext uri="{9D8B030D-6E8A-4147-A177-3AD203B41FA5}">
                      <a16:colId xmlns:a16="http://schemas.microsoft.com/office/drawing/2014/main" val="1230577991"/>
                    </a:ext>
                  </a:extLst>
                </a:gridCol>
              </a:tblGrid>
              <a:tr h="306295">
                <a:tc>
                  <a:txBody>
                    <a:bodyPr/>
                    <a:lstStyle/>
                    <a:p>
                      <a:pPr algn="ctr" rtl="0" fontAlgn="b"/>
                      <a:r>
                        <a:rPr lang="es-MX" sz="12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200" b="1" i="0" u="none" strike="noStrike">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123877591"/>
                  </a:ext>
                </a:extLst>
              </a:tr>
              <a:tr h="306295">
                <a:tc>
                  <a:txBody>
                    <a:bodyPr/>
                    <a:lstStyle/>
                    <a:p>
                      <a:pPr algn="l" rtl="0" fontAlgn="b"/>
                      <a:r>
                        <a:rPr lang="es-MX" sz="1200" b="1" i="0" u="none" strike="noStrike" dirty="0">
                          <a:solidFill>
                            <a:srgbClr val="000000"/>
                          </a:solidFill>
                          <a:effectLst/>
                          <a:latin typeface="Century Gothic" panose="020B0502020202020204" pitchFamily="34" charset="0"/>
                        </a:rPr>
                        <a:t>Servicios personales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973,350.00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551415781"/>
                  </a:ext>
                </a:extLst>
              </a:tr>
              <a:tr h="314135">
                <a:tc>
                  <a:txBody>
                    <a:bodyPr/>
                    <a:lstStyle/>
                    <a:p>
                      <a:pPr algn="l" rtl="0" fontAlgn="b"/>
                      <a:r>
                        <a:rPr lang="es-MX" sz="1200" b="0" i="0" u="none" strike="noStrike" dirty="0">
                          <a:solidFill>
                            <a:srgbClr val="000000"/>
                          </a:solidFill>
                          <a:effectLst/>
                          <a:latin typeface="Century Gothic" panose="020B0502020202020204" pitchFamily="34" charset="0"/>
                        </a:rPr>
                        <a:t>Honorarios asimilables a salarios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973,350.00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693872890"/>
                  </a:ext>
                </a:extLst>
              </a:tr>
              <a:tr h="306295">
                <a:tc>
                  <a:txBody>
                    <a:bodyPr/>
                    <a:lstStyle/>
                    <a:p>
                      <a:pPr algn="l" rtl="0" fontAlgn="b"/>
                      <a:r>
                        <a:rPr lang="es-MX" sz="1200" b="1" i="0" u="none" strike="noStrike" dirty="0">
                          <a:solidFill>
                            <a:srgbClr val="000000"/>
                          </a:solidFill>
                          <a:effectLst/>
                          <a:latin typeface="Century Gothic" panose="020B0502020202020204" pitchFamily="34" charset="0"/>
                        </a:rPr>
                        <a:t>Materiales y suministros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85,350.00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1570545857"/>
                  </a:ext>
                </a:extLst>
              </a:tr>
              <a:tr h="599502">
                <a:tc>
                  <a:txBody>
                    <a:bodyPr/>
                    <a:lstStyle/>
                    <a:p>
                      <a:pPr algn="l" rtl="0" fontAlgn="b"/>
                      <a:r>
                        <a:rPr lang="es-MX" sz="1200" b="0" i="0" u="none" strike="noStrike" dirty="0">
                          <a:solidFill>
                            <a:srgbClr val="000000"/>
                          </a:solidFill>
                          <a:effectLst/>
                          <a:latin typeface="Century Gothic" panose="020B0502020202020204" pitchFamily="34" charset="0"/>
                        </a:rPr>
                        <a:t>Materiales, útiles y equipos menores de oficina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a:solidFill>
                            <a:srgbClr val="000000"/>
                          </a:solidFill>
                          <a:effectLst/>
                          <a:latin typeface="Century Gothic" panose="020B0502020202020204" pitchFamily="34" charset="0"/>
                        </a:rPr>
                        <a:t>21,000.00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959434440"/>
                  </a:ext>
                </a:extLst>
              </a:tr>
              <a:tr h="314135">
                <a:tc>
                  <a:txBody>
                    <a:bodyPr/>
                    <a:lstStyle/>
                    <a:p>
                      <a:pPr algn="l" rtl="0" fontAlgn="b"/>
                      <a:r>
                        <a:rPr lang="es-MX" sz="1200" b="0" i="0" u="none" strike="noStrike" dirty="0">
                          <a:solidFill>
                            <a:srgbClr val="000000"/>
                          </a:solidFill>
                          <a:effectLst/>
                          <a:latin typeface="Century Gothic" panose="020B0502020202020204" pitchFamily="34" charset="0"/>
                        </a:rPr>
                        <a:t>Material de limpieza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11,250.00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126306591"/>
                  </a:ext>
                </a:extLst>
              </a:tr>
              <a:tr h="314135">
                <a:tc>
                  <a:txBody>
                    <a:bodyPr/>
                    <a:lstStyle/>
                    <a:p>
                      <a:pPr algn="l" rtl="0" fontAlgn="b"/>
                      <a:r>
                        <a:rPr lang="es-MX" sz="1200" b="0" i="0" u="none" strike="noStrike" dirty="0">
                          <a:solidFill>
                            <a:srgbClr val="000000"/>
                          </a:solidFill>
                          <a:effectLst/>
                          <a:latin typeface="Century Gothic" panose="020B0502020202020204" pitchFamily="34" charset="0"/>
                        </a:rPr>
                        <a:t>Suministros Diversos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630306243"/>
                  </a:ext>
                </a:extLst>
              </a:tr>
              <a:tr h="599502">
                <a:tc>
                  <a:txBody>
                    <a:bodyPr/>
                    <a:lstStyle/>
                    <a:p>
                      <a:pPr algn="l" rtl="0" fontAlgn="b"/>
                      <a:r>
                        <a:rPr lang="es-MX" sz="1200" b="0" i="0" u="none" strike="noStrike" dirty="0">
                          <a:solidFill>
                            <a:srgbClr val="000000"/>
                          </a:solidFill>
                          <a:effectLst/>
                          <a:latin typeface="Century Gothic" panose="020B0502020202020204" pitchFamily="34" charset="0"/>
                        </a:rPr>
                        <a:t>Combustibles, lubricantes y aditivos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38,100.00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057527596"/>
                  </a:ext>
                </a:extLst>
              </a:tr>
              <a:tr h="306295">
                <a:tc>
                  <a:txBody>
                    <a:bodyPr/>
                    <a:lstStyle/>
                    <a:p>
                      <a:pPr algn="l" rtl="0" fontAlgn="b"/>
                      <a:r>
                        <a:rPr lang="es-MX" sz="1200" b="1" i="0" u="none" strike="noStrike">
                          <a:solidFill>
                            <a:srgbClr val="000000"/>
                          </a:solidFill>
                          <a:effectLst/>
                          <a:latin typeface="Century Gothic" panose="020B0502020202020204" pitchFamily="34" charset="0"/>
                        </a:rPr>
                        <a:t>Servicios generales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200" b="1" i="0" u="none" strike="noStrike" dirty="0">
                          <a:solidFill>
                            <a:srgbClr val="000000"/>
                          </a:solidFill>
                          <a:effectLst/>
                          <a:latin typeface="Century Gothic" panose="020B0502020202020204" pitchFamily="34" charset="0"/>
                        </a:rPr>
                        <a:t> 4,912,350.00 </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1044460412"/>
                  </a:ext>
                </a:extLst>
              </a:tr>
              <a:tr h="314135">
                <a:tc>
                  <a:txBody>
                    <a:bodyPr/>
                    <a:lstStyle/>
                    <a:p>
                      <a:pPr algn="l" rtl="0" fontAlgn="b"/>
                      <a:r>
                        <a:rPr lang="es-MX" sz="1200" b="0" i="0" u="none" strike="noStrike">
                          <a:solidFill>
                            <a:srgbClr val="000000"/>
                          </a:solidFill>
                          <a:effectLst/>
                          <a:latin typeface="Century Gothic" panose="020B0502020202020204" pitchFamily="34" charset="0"/>
                        </a:rPr>
                        <a:t>Impresos y Publicaciones Oficiales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162,000.00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8371306"/>
                  </a:ext>
                </a:extLst>
              </a:tr>
              <a:tr h="892710">
                <a:tc>
                  <a:txBody>
                    <a:bodyPr/>
                    <a:lstStyle/>
                    <a:p>
                      <a:pPr algn="l" rtl="0" fontAlgn="b"/>
                      <a:r>
                        <a:rPr lang="es-MX" sz="1200" b="0" i="0" u="none" strike="noStrike" dirty="0">
                          <a:solidFill>
                            <a:srgbClr val="000000"/>
                          </a:solidFill>
                          <a:effectLst/>
                          <a:latin typeface="Century Gothic" panose="020B0502020202020204" pitchFamily="34" charset="0"/>
                        </a:rPr>
                        <a:t>Servicios de creatividad, preproducción y producción de publicidad</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1,000,000.00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77830342"/>
                  </a:ext>
                </a:extLst>
              </a:tr>
              <a:tr h="314135">
                <a:tc>
                  <a:txBody>
                    <a:bodyPr/>
                    <a:lstStyle/>
                    <a:p>
                      <a:pPr algn="l" rtl="0" fontAlgn="b"/>
                      <a:r>
                        <a:rPr lang="es-MX" sz="1200" b="0" i="0" u="none" strike="noStrike" dirty="0">
                          <a:solidFill>
                            <a:srgbClr val="000000"/>
                          </a:solidFill>
                          <a:effectLst/>
                          <a:latin typeface="Century Gothic" panose="020B0502020202020204" pitchFamily="34" charset="0"/>
                        </a:rPr>
                        <a:t>Reuniones, congresos y convenciones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3,500,000.00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053765276"/>
                  </a:ext>
                </a:extLst>
              </a:tr>
              <a:tr h="314135">
                <a:tc>
                  <a:txBody>
                    <a:bodyPr/>
                    <a:lstStyle/>
                    <a:p>
                      <a:pPr algn="l" rtl="0" fontAlgn="b"/>
                      <a:r>
                        <a:rPr lang="es-MX" sz="1200" b="0" i="0" u="none" strike="noStrike" dirty="0">
                          <a:solidFill>
                            <a:srgbClr val="000000"/>
                          </a:solidFill>
                          <a:effectLst/>
                          <a:latin typeface="Century Gothic" panose="020B0502020202020204" pitchFamily="34" charset="0"/>
                        </a:rPr>
                        <a:t>Peajes y puentes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5,100.00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670130612"/>
                  </a:ext>
                </a:extLst>
              </a:tr>
              <a:tr h="314135">
                <a:tc>
                  <a:txBody>
                    <a:bodyPr/>
                    <a:lstStyle/>
                    <a:p>
                      <a:pPr algn="l" rtl="0" fontAlgn="b"/>
                      <a:r>
                        <a:rPr lang="es-MX" sz="1200" b="0" i="0" u="none" strike="noStrike">
                          <a:solidFill>
                            <a:srgbClr val="000000"/>
                          </a:solidFill>
                          <a:effectLst/>
                          <a:latin typeface="Century Gothic" panose="020B0502020202020204" pitchFamily="34" charset="0"/>
                        </a:rPr>
                        <a:t>Gastos en Comisión</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200" b="0" i="0" u="none" strike="noStrike" dirty="0">
                          <a:solidFill>
                            <a:srgbClr val="000000"/>
                          </a:solidFill>
                          <a:effectLst/>
                          <a:latin typeface="Century Gothic" panose="020B0502020202020204" pitchFamily="34" charset="0"/>
                        </a:rPr>
                        <a:t>245,250.00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197156889"/>
                  </a:ext>
                </a:extLst>
              </a:tr>
              <a:tr h="306295">
                <a:tc>
                  <a:txBody>
                    <a:bodyPr/>
                    <a:lstStyle/>
                    <a:p>
                      <a:pPr algn="ctr" rtl="0" fontAlgn="b"/>
                      <a:r>
                        <a:rPr lang="es-MX" sz="12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200" b="1" i="0" u="none" strike="noStrike" dirty="0">
                          <a:solidFill>
                            <a:srgbClr val="FFFFFF"/>
                          </a:solidFill>
                          <a:effectLst/>
                          <a:latin typeface="Century Gothic" panose="020B0502020202020204" pitchFamily="34" charset="0"/>
                        </a:rPr>
                        <a:t> 5,971,050.00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484566827"/>
                  </a:ext>
                </a:extLst>
              </a:tr>
            </a:tbl>
          </a:graphicData>
        </a:graphic>
      </p:graphicFrame>
      <p:sp>
        <p:nvSpPr>
          <p:cNvPr id="6" name="Marcador de número de diapositiva 5">
            <a:extLst>
              <a:ext uri="{FF2B5EF4-FFF2-40B4-BE49-F238E27FC236}">
                <a16:creationId xmlns:a16="http://schemas.microsoft.com/office/drawing/2014/main" id="{0A84DC18-A96F-B245-8EF0-801FD8893489}"/>
              </a:ext>
            </a:extLst>
          </p:cNvPr>
          <p:cNvSpPr>
            <a:spLocks noGrp="1"/>
          </p:cNvSpPr>
          <p:nvPr>
            <p:ph type="sldNum" sz="quarter" idx="12"/>
          </p:nvPr>
        </p:nvSpPr>
        <p:spPr/>
        <p:txBody>
          <a:bodyPr/>
          <a:lstStyle/>
          <a:p>
            <a:fld id="{E5E9EB46-AD77-4AF2-976B-88C46CEFE23D}" type="slidenum">
              <a:rPr lang="es-MX" smtClean="0"/>
              <a:t>30</a:t>
            </a:fld>
            <a:endParaRPr lang="es-MX"/>
          </a:p>
        </p:txBody>
      </p:sp>
    </p:spTree>
    <p:extLst>
      <p:ext uri="{BB962C8B-B14F-4D97-AF65-F5344CB8AC3E}">
        <p14:creationId xmlns:p14="http://schemas.microsoft.com/office/powerpoint/2010/main" val="3824193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292392" y="354238"/>
            <a:ext cx="8559210" cy="373307"/>
          </a:xfrm>
          <a:prstGeom prst="rect">
            <a:avLst/>
          </a:prstGeom>
          <a:noFill/>
        </p:spPr>
        <p:txBody>
          <a:bodyPr wrap="square">
            <a:spAutoFit/>
          </a:bodyPr>
          <a:lstStyle/>
          <a:p>
            <a:pPr algn="ctr">
              <a:lnSpc>
                <a:spcPct val="107000"/>
              </a:lnSpc>
              <a:spcAft>
                <a:spcPts val="800"/>
              </a:spcAft>
            </a:pPr>
            <a:r>
              <a:rPr lang="es-MX" b="1" dirty="0">
                <a:effectLst/>
                <a:latin typeface="Century Gothic" panose="020B0502020202020204" pitchFamily="34" charset="0"/>
                <a:ea typeface="Calibri" panose="020F0502020204030204" pitchFamily="34" charset="0"/>
                <a:cs typeface="Times New Roman" panose="02020603050405020304" pitchFamily="18" charset="0"/>
              </a:rPr>
              <a:t> </a:t>
            </a:r>
            <a:r>
              <a:rPr lang="es-MX" b="1" dirty="0">
                <a:solidFill>
                  <a:srgbClr val="821F21"/>
                </a:solidFill>
                <a:latin typeface="Century Gothic" panose="020B0502020202020204" pitchFamily="34" charset="0"/>
                <a:cs typeface="Times New Roman" panose="02020603050405020304" pitchFamily="18" charset="0"/>
              </a:rPr>
              <a:t>Liquidación de Partidos Políticos</a:t>
            </a:r>
          </a:p>
        </p:txBody>
      </p:sp>
      <p:sp>
        <p:nvSpPr>
          <p:cNvPr id="4" name="CuadroTexto 3">
            <a:extLst>
              <a:ext uri="{FF2B5EF4-FFF2-40B4-BE49-F238E27FC236}">
                <a16:creationId xmlns:a16="http://schemas.microsoft.com/office/drawing/2014/main" id="{F8DF2A7B-CE49-43BC-8171-528731BDFEA5}"/>
              </a:ext>
            </a:extLst>
          </p:cNvPr>
          <p:cNvSpPr txBox="1"/>
          <p:nvPr/>
        </p:nvSpPr>
        <p:spPr>
          <a:xfrm>
            <a:off x="4827580" y="1111905"/>
            <a:ext cx="3760077" cy="3353675"/>
          </a:xfrm>
          <a:prstGeom prst="rect">
            <a:avLst/>
          </a:prstGeom>
          <a:noFill/>
        </p:spPr>
        <p:txBody>
          <a:bodyPr wrap="square">
            <a:spAutoFit/>
          </a:bodyPr>
          <a:lstStyle/>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Honorarios (personal eventual) para el desarrollo de actividades administrativas.</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Suministro de material de oficina, para cubrir las actividades administrativas.</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Combustible para acciones relativas a la consulta a realizar.</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Publicaciones en el periódico oficial.</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Arrendamiento de bodega para el resguardo de los bienes embargados de los partidos políticos liquidados.</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cs typeface="Times New Roman" panose="02020603050405020304" pitchFamily="18" charset="0"/>
              </a:rPr>
              <a:t>Servicio de vigilancia.</a:t>
            </a:r>
          </a:p>
        </p:txBody>
      </p:sp>
      <p:sp>
        <p:nvSpPr>
          <p:cNvPr id="5" name="Rectángulo 4">
            <a:extLst>
              <a:ext uri="{FF2B5EF4-FFF2-40B4-BE49-F238E27FC236}">
                <a16:creationId xmlns:a16="http://schemas.microsoft.com/office/drawing/2014/main" id="{FC1919B5-F352-48B4-8600-868BA08D14AA}"/>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412B6B68-8C62-4457-9200-435A73F0BD69}"/>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92E0A1DC-16AC-4497-8A71-E3FE3EB334AC}"/>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01FDAC79-571E-454D-BB92-97C4B5070017}"/>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ACAFDAEE-BB86-4755-A752-96235E54E34E}"/>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10" name="Tabla 9">
            <a:extLst>
              <a:ext uri="{FF2B5EF4-FFF2-40B4-BE49-F238E27FC236}">
                <a16:creationId xmlns:a16="http://schemas.microsoft.com/office/drawing/2014/main" id="{4051DCCF-B137-452F-8B01-58D4851A973A}"/>
              </a:ext>
            </a:extLst>
          </p:cNvPr>
          <p:cNvGraphicFramePr>
            <a:graphicFrameLocks noGrp="1"/>
          </p:cNvGraphicFramePr>
          <p:nvPr>
            <p:extLst>
              <p:ext uri="{D42A27DB-BD31-4B8C-83A1-F6EECF244321}">
                <p14:modId xmlns:p14="http://schemas.microsoft.com/office/powerpoint/2010/main" val="944593239"/>
              </p:ext>
            </p:extLst>
          </p:nvPr>
        </p:nvGraphicFramePr>
        <p:xfrm>
          <a:off x="403211" y="1111905"/>
          <a:ext cx="4356099" cy="5327997"/>
        </p:xfrm>
        <a:graphic>
          <a:graphicData uri="http://schemas.openxmlformats.org/drawingml/2006/table">
            <a:tbl>
              <a:tblPr/>
              <a:tblGrid>
                <a:gridCol w="2972707">
                  <a:extLst>
                    <a:ext uri="{9D8B030D-6E8A-4147-A177-3AD203B41FA5}">
                      <a16:colId xmlns:a16="http://schemas.microsoft.com/office/drawing/2014/main" val="3937547058"/>
                    </a:ext>
                  </a:extLst>
                </a:gridCol>
                <a:gridCol w="1383392">
                  <a:extLst>
                    <a:ext uri="{9D8B030D-6E8A-4147-A177-3AD203B41FA5}">
                      <a16:colId xmlns:a16="http://schemas.microsoft.com/office/drawing/2014/main" val="1479043982"/>
                    </a:ext>
                  </a:extLst>
                </a:gridCol>
              </a:tblGrid>
              <a:tr h="537523">
                <a:tc>
                  <a:txBody>
                    <a:bodyPr/>
                    <a:lstStyle/>
                    <a:p>
                      <a:pPr algn="ctr" rtl="0" fontAlgn="b"/>
                      <a:r>
                        <a:rPr lang="es-MX" sz="14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b"/>
                      <a:r>
                        <a:rPr lang="es-MX" sz="1400" b="1" i="0" u="none" strike="noStrike" dirty="0">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35518101"/>
                  </a:ext>
                </a:extLst>
              </a:tr>
              <a:tr h="350482">
                <a:tc>
                  <a:txBody>
                    <a:bodyPr/>
                    <a:lstStyle/>
                    <a:p>
                      <a:pPr algn="l" rtl="0" fontAlgn="b"/>
                      <a:r>
                        <a:rPr lang="es-MX" sz="1400" b="1" i="0" u="none" strike="noStrike">
                          <a:solidFill>
                            <a:srgbClr val="000000"/>
                          </a:solidFill>
                          <a:effectLst/>
                          <a:latin typeface="Century Gothic" panose="020B0502020202020204" pitchFamily="34" charset="0"/>
                        </a:rPr>
                        <a:t>Servicios personales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400" b="1" i="0" u="none" strike="noStrike" dirty="0">
                          <a:solidFill>
                            <a:srgbClr val="000000"/>
                          </a:solidFill>
                          <a:effectLst/>
                          <a:latin typeface="Century Gothic" panose="020B0502020202020204" pitchFamily="34" charset="0"/>
                        </a:rPr>
                        <a:t>772,500.00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1033540647"/>
                  </a:ext>
                </a:extLst>
              </a:tr>
              <a:tr h="358331">
                <a:tc>
                  <a:txBody>
                    <a:bodyPr/>
                    <a:lstStyle/>
                    <a:p>
                      <a:pPr algn="l" rtl="0" fontAlgn="b"/>
                      <a:r>
                        <a:rPr lang="es-MX" sz="1400" b="0" i="0" u="none" strike="noStrike">
                          <a:solidFill>
                            <a:srgbClr val="000000"/>
                          </a:solidFill>
                          <a:effectLst/>
                          <a:latin typeface="Century Gothic" panose="020B0502020202020204" pitchFamily="34" charset="0"/>
                        </a:rPr>
                        <a:t>Honorarios asimilables a salarios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a:solidFill>
                            <a:srgbClr val="000000"/>
                          </a:solidFill>
                          <a:effectLst/>
                          <a:latin typeface="Century Gothic" panose="020B0502020202020204" pitchFamily="34" charset="0"/>
                        </a:rPr>
                        <a:t>772,500.00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343250352"/>
                  </a:ext>
                </a:extLst>
              </a:tr>
              <a:tr h="350482">
                <a:tc>
                  <a:txBody>
                    <a:bodyPr/>
                    <a:lstStyle/>
                    <a:p>
                      <a:pPr algn="l" rtl="0" fontAlgn="b"/>
                      <a:r>
                        <a:rPr lang="es-MX" sz="1400" b="1" i="0" u="none" strike="noStrike">
                          <a:solidFill>
                            <a:srgbClr val="000000"/>
                          </a:solidFill>
                          <a:effectLst/>
                          <a:latin typeface="Century Gothic" panose="020B0502020202020204" pitchFamily="34" charset="0"/>
                        </a:rPr>
                        <a:t>Materiales y suministros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400" b="1" i="0" u="none" strike="noStrike" dirty="0">
                          <a:solidFill>
                            <a:srgbClr val="000000"/>
                          </a:solidFill>
                          <a:effectLst/>
                          <a:latin typeface="Century Gothic" panose="020B0502020202020204" pitchFamily="34" charset="0"/>
                        </a:rPr>
                        <a:t>30,440.00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685713667"/>
                  </a:ext>
                </a:extLst>
              </a:tr>
              <a:tr h="701779">
                <a:tc>
                  <a:txBody>
                    <a:bodyPr/>
                    <a:lstStyle/>
                    <a:p>
                      <a:pPr algn="l" rtl="0" fontAlgn="b"/>
                      <a:r>
                        <a:rPr lang="es-MX" sz="1400" b="0" i="0" u="none" strike="noStrike">
                          <a:solidFill>
                            <a:srgbClr val="000000"/>
                          </a:solidFill>
                          <a:effectLst/>
                          <a:latin typeface="Century Gothic" panose="020B0502020202020204" pitchFamily="34" charset="0"/>
                        </a:rPr>
                        <a:t>Materiales, útiles y equipos menores de oficina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343389559"/>
                  </a:ext>
                </a:extLst>
              </a:tr>
              <a:tr h="686046">
                <a:tc>
                  <a:txBody>
                    <a:bodyPr/>
                    <a:lstStyle/>
                    <a:p>
                      <a:pPr algn="l" rtl="0" fontAlgn="b"/>
                      <a:r>
                        <a:rPr lang="es-MX" sz="1400" b="0" i="0" u="none" strike="noStrike" dirty="0">
                          <a:solidFill>
                            <a:srgbClr val="000000"/>
                          </a:solidFill>
                          <a:effectLst/>
                          <a:latin typeface="Century Gothic" panose="020B0502020202020204" pitchFamily="34" charset="0"/>
                        </a:rPr>
                        <a:t>Combustibles, lubricantes y aditivos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25,440.00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935870033"/>
                  </a:ext>
                </a:extLst>
              </a:tr>
              <a:tr h="350482">
                <a:tc>
                  <a:txBody>
                    <a:bodyPr/>
                    <a:lstStyle/>
                    <a:p>
                      <a:pPr algn="l" rtl="0" fontAlgn="b"/>
                      <a:r>
                        <a:rPr lang="es-MX" sz="1400" b="1" i="0" u="none" strike="noStrike">
                          <a:solidFill>
                            <a:srgbClr val="000000"/>
                          </a:solidFill>
                          <a:effectLst/>
                          <a:latin typeface="Century Gothic" panose="020B0502020202020204" pitchFamily="34" charset="0"/>
                        </a:rPr>
                        <a:t>Servicios generales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b"/>
                      <a:r>
                        <a:rPr lang="es-MX" sz="1400" b="1" i="0" u="none" strike="noStrike">
                          <a:solidFill>
                            <a:srgbClr val="000000"/>
                          </a:solidFill>
                          <a:effectLst/>
                          <a:latin typeface="Century Gothic" panose="020B0502020202020204" pitchFamily="34" charset="0"/>
                        </a:rPr>
                        <a:t>1,444,294.56</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898420955"/>
                  </a:ext>
                </a:extLst>
              </a:tr>
              <a:tr h="358331">
                <a:tc>
                  <a:txBody>
                    <a:bodyPr/>
                    <a:lstStyle/>
                    <a:p>
                      <a:pPr algn="l" rtl="0" fontAlgn="b"/>
                      <a:r>
                        <a:rPr lang="es-MX" sz="1400" b="0" i="0" u="none" strike="noStrike">
                          <a:solidFill>
                            <a:srgbClr val="000000"/>
                          </a:solidFill>
                          <a:effectLst/>
                          <a:latin typeface="Century Gothic" panose="020B0502020202020204" pitchFamily="34" charset="0"/>
                        </a:rPr>
                        <a:t>Arrendamiento de fotocopiado</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24,000.00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104240620"/>
                  </a:ext>
                </a:extLst>
              </a:tr>
              <a:tr h="358331">
                <a:tc>
                  <a:txBody>
                    <a:bodyPr/>
                    <a:lstStyle/>
                    <a:p>
                      <a:pPr algn="l" rtl="0" fontAlgn="b"/>
                      <a:r>
                        <a:rPr lang="es-MX" sz="1400" b="0" i="0" u="none" strike="noStrike">
                          <a:solidFill>
                            <a:srgbClr val="000000"/>
                          </a:solidFill>
                          <a:effectLst/>
                          <a:latin typeface="Century Gothic" panose="020B0502020202020204" pitchFamily="34" charset="0"/>
                        </a:rPr>
                        <a:t>Arrendamiento de edificios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a:solidFill>
                            <a:srgbClr val="000000"/>
                          </a:solidFill>
                          <a:effectLst/>
                          <a:latin typeface="Century Gothic" panose="020B0502020202020204" pitchFamily="34" charset="0"/>
                        </a:rPr>
                        <a:t>720,000.00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926177241"/>
                  </a:ext>
                </a:extLst>
              </a:tr>
              <a:tr h="350482">
                <a:tc>
                  <a:txBody>
                    <a:bodyPr/>
                    <a:lstStyle/>
                    <a:p>
                      <a:pPr algn="l" rtl="0" fontAlgn="b"/>
                      <a:r>
                        <a:rPr lang="es-MX" sz="1400" b="0" i="0" u="none" strike="noStrike">
                          <a:solidFill>
                            <a:srgbClr val="000000"/>
                          </a:solidFill>
                          <a:effectLst/>
                          <a:latin typeface="Century Gothic" panose="020B0502020202020204" pitchFamily="34" charset="0"/>
                        </a:rPr>
                        <a:t>Impresos y publicaciones oficiales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a:solidFill>
                            <a:srgbClr val="000000"/>
                          </a:solidFill>
                          <a:effectLst/>
                          <a:latin typeface="Century Gothic" panose="020B0502020202020204" pitchFamily="34" charset="0"/>
                        </a:rPr>
                        <a:t>225,000.00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56834987"/>
                  </a:ext>
                </a:extLst>
              </a:tr>
              <a:tr h="358331">
                <a:tc>
                  <a:txBody>
                    <a:bodyPr/>
                    <a:lstStyle/>
                    <a:p>
                      <a:pPr algn="l" rtl="0" fontAlgn="b"/>
                      <a:r>
                        <a:rPr lang="es-MX" sz="1400" b="0" i="0" u="none" strike="noStrike">
                          <a:solidFill>
                            <a:srgbClr val="000000"/>
                          </a:solidFill>
                          <a:effectLst/>
                          <a:latin typeface="Century Gothic" panose="020B0502020202020204" pitchFamily="34" charset="0"/>
                        </a:rPr>
                        <a:t>Servicios de vigilancia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b"/>
                      <a:r>
                        <a:rPr lang="es-MX" sz="1400" b="0" i="0" u="none" strike="noStrike" dirty="0">
                          <a:solidFill>
                            <a:srgbClr val="000000"/>
                          </a:solidFill>
                          <a:effectLst/>
                          <a:latin typeface="Century Gothic" panose="020B0502020202020204" pitchFamily="34" charset="0"/>
                        </a:rPr>
                        <a:t>475,294.56</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186996451"/>
                  </a:ext>
                </a:extLst>
              </a:tr>
              <a:tr h="567397">
                <a:tc>
                  <a:txBody>
                    <a:bodyPr/>
                    <a:lstStyle/>
                    <a:p>
                      <a:pPr algn="ctr" rtl="0" fontAlgn="b"/>
                      <a:r>
                        <a:rPr lang="es-MX" sz="14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b"/>
                      <a:r>
                        <a:rPr lang="es-MX" sz="1400" b="1" i="0" u="none" strike="noStrike" dirty="0">
                          <a:solidFill>
                            <a:srgbClr val="FFFFFF"/>
                          </a:solidFill>
                          <a:effectLst/>
                          <a:latin typeface="Century Gothic" panose="020B0502020202020204" pitchFamily="34" charset="0"/>
                        </a:rPr>
                        <a:t>2,247,234.56</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381273290"/>
                  </a:ext>
                </a:extLst>
              </a:tr>
            </a:tbl>
          </a:graphicData>
        </a:graphic>
      </p:graphicFrame>
      <p:sp>
        <p:nvSpPr>
          <p:cNvPr id="3" name="Marcador de número de diapositiva 2">
            <a:extLst>
              <a:ext uri="{FF2B5EF4-FFF2-40B4-BE49-F238E27FC236}">
                <a16:creationId xmlns:a16="http://schemas.microsoft.com/office/drawing/2014/main" id="{36DB33B3-FDA5-954E-87FD-9FE8BF344D60}"/>
              </a:ext>
            </a:extLst>
          </p:cNvPr>
          <p:cNvSpPr>
            <a:spLocks noGrp="1"/>
          </p:cNvSpPr>
          <p:nvPr>
            <p:ph type="sldNum" sz="quarter" idx="12"/>
          </p:nvPr>
        </p:nvSpPr>
        <p:spPr/>
        <p:txBody>
          <a:bodyPr/>
          <a:lstStyle/>
          <a:p>
            <a:fld id="{E5E9EB46-AD77-4AF2-976B-88C46CEFE23D}" type="slidenum">
              <a:rPr lang="es-MX" smtClean="0"/>
              <a:t>31</a:t>
            </a:fld>
            <a:endParaRPr lang="es-MX"/>
          </a:p>
        </p:txBody>
      </p:sp>
    </p:spTree>
    <p:extLst>
      <p:ext uri="{BB962C8B-B14F-4D97-AF65-F5344CB8AC3E}">
        <p14:creationId xmlns:p14="http://schemas.microsoft.com/office/powerpoint/2010/main" val="354317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1042984" y="353672"/>
            <a:ext cx="7058025" cy="671915"/>
          </a:xfrm>
          <a:prstGeom prst="rect">
            <a:avLst/>
          </a:prstGeom>
          <a:noFill/>
        </p:spPr>
        <p:txBody>
          <a:bodyPr wrap="square">
            <a:spAutoFit/>
          </a:bodyPr>
          <a:lstStyle/>
          <a:p>
            <a:pPr algn="ctr">
              <a:lnSpc>
                <a:spcPct val="107000"/>
              </a:lnSpc>
              <a:spcAft>
                <a:spcPts val="800"/>
              </a:spcAft>
            </a:pPr>
            <a:r>
              <a:rPr lang="es-MX" b="1" dirty="0">
                <a:effectLst/>
                <a:latin typeface="Century Gothic" panose="020B0502020202020204" pitchFamily="34" charset="0"/>
                <a:ea typeface="Calibri" panose="020F0502020204030204" pitchFamily="34" charset="0"/>
                <a:cs typeface="Times New Roman" panose="02020603050405020304" pitchFamily="18" charset="0"/>
              </a:rPr>
              <a:t> </a:t>
            </a:r>
            <a:r>
              <a:rPr lang="es-MX" b="1" dirty="0">
                <a:solidFill>
                  <a:srgbClr val="821F21"/>
                </a:solidFill>
                <a:latin typeface="Century Gothic" panose="020B0502020202020204" pitchFamily="34" charset="0"/>
                <a:cs typeface="Times New Roman" panose="02020603050405020304" pitchFamily="18" charset="0"/>
              </a:rPr>
              <a:t>Derecho de Acceso a la Información, Transparencia y Protección de Datos Personales</a:t>
            </a:r>
          </a:p>
        </p:txBody>
      </p:sp>
      <p:sp>
        <p:nvSpPr>
          <p:cNvPr id="6" name="Rectángulo 5">
            <a:extLst>
              <a:ext uri="{FF2B5EF4-FFF2-40B4-BE49-F238E27FC236}">
                <a16:creationId xmlns:a16="http://schemas.microsoft.com/office/drawing/2014/main" id="{701003BC-7501-4212-BB05-B7592E1A601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297AAEA6-52FC-4A4C-989E-70227683A444}"/>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7EC5372D-6914-4498-AF51-35CD6BFBABCA}"/>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FC0FCA93-6E0A-49EA-8586-0A6DBD9BFD84}"/>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1" name="Imagen 10">
            <a:extLst>
              <a:ext uri="{FF2B5EF4-FFF2-40B4-BE49-F238E27FC236}">
                <a16:creationId xmlns:a16="http://schemas.microsoft.com/office/drawing/2014/main" id="{346A586C-246F-4670-BE0C-652F5FED7D95}"/>
              </a:ext>
            </a:extLst>
          </p:cNvPr>
          <p:cNvPicPr>
            <a:picLocks noChangeAspect="1"/>
          </p:cNvPicPr>
          <p:nvPr/>
        </p:nvPicPr>
        <p:blipFill>
          <a:blip r:embed="rId3"/>
          <a:stretch>
            <a:fillRect/>
          </a:stretch>
        </p:blipFill>
        <p:spPr>
          <a:xfrm>
            <a:off x="29201" y="240888"/>
            <a:ext cx="990738" cy="447737"/>
          </a:xfrm>
          <a:prstGeom prst="rect">
            <a:avLst/>
          </a:prstGeom>
        </p:spPr>
      </p:pic>
      <p:sp>
        <p:nvSpPr>
          <p:cNvPr id="12" name="CuadroTexto 11">
            <a:extLst>
              <a:ext uri="{FF2B5EF4-FFF2-40B4-BE49-F238E27FC236}">
                <a16:creationId xmlns:a16="http://schemas.microsoft.com/office/drawing/2014/main" id="{3D5C4643-93C5-4034-9E65-8230E0530EA9}"/>
              </a:ext>
            </a:extLst>
          </p:cNvPr>
          <p:cNvSpPr txBox="1"/>
          <p:nvPr/>
        </p:nvSpPr>
        <p:spPr>
          <a:xfrm>
            <a:off x="684185" y="1870418"/>
            <a:ext cx="7698661" cy="2308324"/>
          </a:xfrm>
          <a:prstGeom prst="rect">
            <a:avLst/>
          </a:prstGeom>
          <a:noFill/>
        </p:spPr>
        <p:txBody>
          <a:bodyPr wrap="square">
            <a:spAutoFit/>
          </a:bodyPr>
          <a:lstStyle/>
          <a:p>
            <a:pPr algn="just"/>
            <a:r>
              <a:rPr lang="es-MX" dirty="0">
                <a:latin typeface="Century Gothic" panose="020B0502020202020204" pitchFamily="34" charset="0"/>
              </a:rPr>
              <a:t>Derivado de la actualización del marco jurídico en materia de transparencia, se prevé que este Instituto amplie sus atribuciones, con respecto a ser designado por Ley como Autoridad Garante en materia de Transparencia, Acceso a la información y de Protección de Datos Personales de los partidos políticos con registro local, de conformidad con los artículos 3, fracción V, 34 y 35 de la Ley General de Transparencia y Acceso a la Información Pública, por lo que se considera el siguiente presupuesto:</a:t>
            </a:r>
          </a:p>
        </p:txBody>
      </p:sp>
      <p:sp>
        <p:nvSpPr>
          <p:cNvPr id="3" name="Marcador de número de diapositiva 2">
            <a:extLst>
              <a:ext uri="{FF2B5EF4-FFF2-40B4-BE49-F238E27FC236}">
                <a16:creationId xmlns:a16="http://schemas.microsoft.com/office/drawing/2014/main" id="{8129C92C-2231-F34D-9FE9-CBD474169CAC}"/>
              </a:ext>
            </a:extLst>
          </p:cNvPr>
          <p:cNvSpPr>
            <a:spLocks noGrp="1"/>
          </p:cNvSpPr>
          <p:nvPr>
            <p:ph type="sldNum" sz="quarter" idx="12"/>
          </p:nvPr>
        </p:nvSpPr>
        <p:spPr/>
        <p:txBody>
          <a:bodyPr/>
          <a:lstStyle/>
          <a:p>
            <a:fld id="{E5E9EB46-AD77-4AF2-976B-88C46CEFE23D}" type="slidenum">
              <a:rPr lang="es-MX" smtClean="0"/>
              <a:t>32</a:t>
            </a:fld>
            <a:endParaRPr lang="es-MX"/>
          </a:p>
        </p:txBody>
      </p:sp>
    </p:spTree>
    <p:extLst>
      <p:ext uri="{BB962C8B-B14F-4D97-AF65-F5344CB8AC3E}">
        <p14:creationId xmlns:p14="http://schemas.microsoft.com/office/powerpoint/2010/main" val="24431127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5D8CE9F-F9D6-4768-96F9-1DB8E3357450}"/>
              </a:ext>
            </a:extLst>
          </p:cNvPr>
          <p:cNvSpPr txBox="1"/>
          <p:nvPr/>
        </p:nvSpPr>
        <p:spPr>
          <a:xfrm>
            <a:off x="1042984" y="353672"/>
            <a:ext cx="7058025" cy="671915"/>
          </a:xfrm>
          <a:prstGeom prst="rect">
            <a:avLst/>
          </a:prstGeom>
          <a:noFill/>
        </p:spPr>
        <p:txBody>
          <a:bodyPr wrap="square">
            <a:spAutoFit/>
          </a:bodyPr>
          <a:lstStyle/>
          <a:p>
            <a:pPr algn="ctr">
              <a:lnSpc>
                <a:spcPct val="107000"/>
              </a:lnSpc>
              <a:spcAft>
                <a:spcPts val="800"/>
              </a:spcAft>
            </a:pPr>
            <a:r>
              <a:rPr lang="es-MX" b="1" dirty="0">
                <a:effectLst/>
                <a:latin typeface="Century Gothic" panose="020B0502020202020204" pitchFamily="34" charset="0"/>
                <a:ea typeface="Calibri" panose="020F0502020204030204" pitchFamily="34" charset="0"/>
                <a:cs typeface="Times New Roman" panose="02020603050405020304" pitchFamily="18" charset="0"/>
              </a:rPr>
              <a:t> </a:t>
            </a:r>
            <a:r>
              <a:rPr lang="es-MX" b="1" dirty="0">
                <a:solidFill>
                  <a:srgbClr val="821F21"/>
                </a:solidFill>
                <a:latin typeface="Century Gothic" panose="020B0502020202020204" pitchFamily="34" charset="0"/>
                <a:cs typeface="Times New Roman" panose="02020603050405020304" pitchFamily="18" charset="0"/>
              </a:rPr>
              <a:t>Derecho de Acceso a la Información, Transparencia y Protección de Datos Personales</a:t>
            </a:r>
          </a:p>
        </p:txBody>
      </p:sp>
      <p:sp>
        <p:nvSpPr>
          <p:cNvPr id="4" name="CuadroTexto 3">
            <a:extLst>
              <a:ext uri="{FF2B5EF4-FFF2-40B4-BE49-F238E27FC236}">
                <a16:creationId xmlns:a16="http://schemas.microsoft.com/office/drawing/2014/main" id="{F8DF2A7B-CE49-43BC-8171-528731BDFEA5}"/>
              </a:ext>
            </a:extLst>
          </p:cNvPr>
          <p:cNvSpPr txBox="1"/>
          <p:nvPr/>
        </p:nvSpPr>
        <p:spPr>
          <a:xfrm>
            <a:off x="4865301" y="1129447"/>
            <a:ext cx="3790626" cy="2790059"/>
          </a:xfrm>
          <a:prstGeom prst="rect">
            <a:avLst/>
          </a:prstGeom>
          <a:noFill/>
        </p:spPr>
        <p:txBody>
          <a:bodyPr wrap="square">
            <a:spAutoFit/>
          </a:bodyPr>
          <a:lstStyle/>
          <a:p>
            <a:pPr marL="87313" indent="-873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Personal de estructura</a:t>
            </a:r>
            <a:r>
              <a:rPr lang="es-MX" sz="1400" dirty="0">
                <a:latin typeface="Century Gothic" panose="020B0502020202020204" pitchFamily="34" charset="0"/>
                <a:ea typeface="Calibri" panose="020F0502020204030204" pitchFamily="34" charset="0"/>
                <a:cs typeface="Times New Roman" panose="02020603050405020304" pitchFamily="18" charset="0"/>
              </a:rPr>
              <a:t>.</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87313" indent="-87313" algn="just">
              <a:lnSpc>
                <a:spcPct val="107000"/>
              </a:lnSpc>
              <a:spcAft>
                <a:spcPts val="800"/>
              </a:spcAft>
              <a:buFont typeface="Arial" panose="020B0604020202020204" pitchFamily="34" charset="0"/>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Honorarios (personal eventual) para el seguimiento de actividades administrativas del área.</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Suministro de material de oficina, para cubrir las actividades administrativas del área.</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Capacitaciones trimestrales.</a:t>
            </a:r>
          </a:p>
          <a:p>
            <a:pPr marL="87313" indent="-87313" algn="just">
              <a:lnSpc>
                <a:spcPct val="107000"/>
              </a:lnSpc>
              <a:spcAft>
                <a:spcPts val="800"/>
              </a:spcAft>
              <a:buFont typeface="Arial" panose="020B0604020202020204" pitchFamily="34" charset="0"/>
              <a:buChar char="•"/>
            </a:pPr>
            <a:r>
              <a:rPr lang="es-MX" sz="1400" dirty="0">
                <a:latin typeface="Century Gothic" panose="020B0502020202020204" pitchFamily="34" charset="0"/>
                <a:ea typeface="Calibri" panose="020F0502020204030204" pitchFamily="34" charset="0"/>
                <a:cs typeface="Times New Roman" panose="02020603050405020304" pitchFamily="18" charset="0"/>
              </a:rPr>
              <a:t>Adquisición de equipo de mobiliario y equipo de cómputo.</a:t>
            </a:r>
          </a:p>
        </p:txBody>
      </p:sp>
      <p:sp>
        <p:nvSpPr>
          <p:cNvPr id="6" name="Rectángulo 5">
            <a:extLst>
              <a:ext uri="{FF2B5EF4-FFF2-40B4-BE49-F238E27FC236}">
                <a16:creationId xmlns:a16="http://schemas.microsoft.com/office/drawing/2014/main" id="{701003BC-7501-4212-BB05-B7592E1A601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297AAEA6-52FC-4A4C-989E-70227683A444}"/>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7EC5372D-6914-4498-AF51-35CD6BFBABCA}"/>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FC0FCA93-6E0A-49EA-8586-0A6DBD9BFD84}"/>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1" name="Imagen 10">
            <a:extLst>
              <a:ext uri="{FF2B5EF4-FFF2-40B4-BE49-F238E27FC236}">
                <a16:creationId xmlns:a16="http://schemas.microsoft.com/office/drawing/2014/main" id="{346A586C-246F-4670-BE0C-652F5FED7D95}"/>
              </a:ext>
            </a:extLst>
          </p:cNvPr>
          <p:cNvPicPr>
            <a:picLocks noChangeAspect="1"/>
          </p:cNvPicPr>
          <p:nvPr/>
        </p:nvPicPr>
        <p:blipFill>
          <a:blip r:embed="rId3"/>
          <a:stretch>
            <a:fillRect/>
          </a:stretch>
        </p:blipFill>
        <p:spPr>
          <a:xfrm>
            <a:off x="29201" y="240888"/>
            <a:ext cx="990738" cy="447737"/>
          </a:xfrm>
          <a:prstGeom prst="rect">
            <a:avLst/>
          </a:prstGeom>
        </p:spPr>
      </p:pic>
      <p:graphicFrame>
        <p:nvGraphicFramePr>
          <p:cNvPr id="3" name="Tabla 2">
            <a:extLst>
              <a:ext uri="{FF2B5EF4-FFF2-40B4-BE49-F238E27FC236}">
                <a16:creationId xmlns:a16="http://schemas.microsoft.com/office/drawing/2014/main" id="{B346A318-1E79-4F80-9F8B-629C99B4F470}"/>
              </a:ext>
            </a:extLst>
          </p:cNvPr>
          <p:cNvGraphicFramePr>
            <a:graphicFrameLocks noGrp="1"/>
          </p:cNvGraphicFramePr>
          <p:nvPr>
            <p:extLst>
              <p:ext uri="{D42A27DB-BD31-4B8C-83A1-F6EECF244321}">
                <p14:modId xmlns:p14="http://schemas.microsoft.com/office/powerpoint/2010/main" val="3325415195"/>
              </p:ext>
            </p:extLst>
          </p:nvPr>
        </p:nvGraphicFramePr>
        <p:xfrm>
          <a:off x="488071" y="1129447"/>
          <a:ext cx="4368800" cy="5394861"/>
        </p:xfrm>
        <a:graphic>
          <a:graphicData uri="http://schemas.openxmlformats.org/drawingml/2006/table">
            <a:tbl>
              <a:tblPr/>
              <a:tblGrid>
                <a:gridCol w="3031430">
                  <a:extLst>
                    <a:ext uri="{9D8B030D-6E8A-4147-A177-3AD203B41FA5}">
                      <a16:colId xmlns:a16="http://schemas.microsoft.com/office/drawing/2014/main" val="3398318125"/>
                    </a:ext>
                  </a:extLst>
                </a:gridCol>
                <a:gridCol w="1337370">
                  <a:extLst>
                    <a:ext uri="{9D8B030D-6E8A-4147-A177-3AD203B41FA5}">
                      <a16:colId xmlns:a16="http://schemas.microsoft.com/office/drawing/2014/main" val="920441939"/>
                    </a:ext>
                  </a:extLst>
                </a:gridCol>
              </a:tblGrid>
              <a:tr h="400791">
                <a:tc>
                  <a:txBody>
                    <a:bodyPr/>
                    <a:lstStyle/>
                    <a:p>
                      <a:pPr algn="ctr" rtl="0" fontAlgn="ctr"/>
                      <a:r>
                        <a:rPr lang="es-MX" sz="1200" b="1" i="0" u="none" strike="noStrike" dirty="0">
                          <a:solidFill>
                            <a:srgbClr val="FFFFFF"/>
                          </a:solidFill>
                          <a:effectLst/>
                          <a:latin typeface="Century Gothic" panose="020B0502020202020204" pitchFamily="34" charset="0"/>
                        </a:rPr>
                        <a:t>CONCEPTO</a:t>
                      </a:r>
                    </a:p>
                  </a:txBody>
                  <a:tcPr marL="9525" marR="9525" marT="9525" marB="0" anchor="ctr">
                    <a:lnL>
                      <a:noFill/>
                    </a:lnL>
                    <a:lnR w="12700" cap="flat" cmpd="sng" algn="ctr">
                      <a:solidFill>
                        <a:srgbClr val="AFABAB"/>
                      </a:solidFill>
                      <a:prstDash val="solid"/>
                      <a:round/>
                      <a:headEnd type="none" w="med" len="med"/>
                      <a:tailEnd type="none" w="med" len="med"/>
                    </a:lnR>
                    <a:lnT>
                      <a:noFill/>
                    </a:lnT>
                    <a:lnB w="12700" cap="flat" cmpd="sng" algn="ctr">
                      <a:solidFill>
                        <a:srgbClr val="AFABAB"/>
                      </a:solidFill>
                      <a:prstDash val="solid"/>
                      <a:round/>
                      <a:headEnd type="none" w="med" len="med"/>
                      <a:tailEnd type="none" w="med" len="med"/>
                    </a:lnB>
                    <a:solidFill>
                      <a:srgbClr val="821F21"/>
                    </a:solidFill>
                  </a:tcPr>
                </a:tc>
                <a:tc>
                  <a:txBody>
                    <a:bodyPr/>
                    <a:lstStyle/>
                    <a:p>
                      <a:pPr algn="ctr" rtl="0" fontAlgn="ctr"/>
                      <a:r>
                        <a:rPr lang="es-MX" sz="1200" b="1" i="0" u="none" strike="noStrike" dirty="0">
                          <a:solidFill>
                            <a:srgbClr val="FFFFFF"/>
                          </a:solidFill>
                          <a:effectLst/>
                          <a:latin typeface="Century Gothic" panose="020B0502020202020204" pitchFamily="34" charset="0"/>
                        </a:rPr>
                        <a:t>PRESUPUESTO</a:t>
                      </a:r>
                    </a:p>
                  </a:txBody>
                  <a:tcPr marL="9525" marR="9525" marT="9525" marB="0" anchor="ctr">
                    <a:lnL w="12700" cap="flat" cmpd="sng" algn="ctr">
                      <a:solidFill>
                        <a:srgbClr val="AFABAB"/>
                      </a:solidFill>
                      <a:prstDash val="solid"/>
                      <a:round/>
                      <a:headEnd type="none" w="med" len="med"/>
                      <a:tailEnd type="none" w="med" len="med"/>
                    </a:lnL>
                    <a:lnR>
                      <a:noFill/>
                    </a:lnR>
                    <a:lnT>
                      <a:noFill/>
                    </a:lnT>
                    <a:lnB w="12700" cap="flat" cmpd="sng" algn="ctr">
                      <a:solidFill>
                        <a:srgbClr val="AFABAB"/>
                      </a:solidFill>
                      <a:prstDash val="solid"/>
                      <a:round/>
                      <a:headEnd type="none" w="med" len="med"/>
                      <a:tailEnd type="none" w="med" len="med"/>
                    </a:lnB>
                    <a:solidFill>
                      <a:srgbClr val="821F21"/>
                    </a:solidFill>
                  </a:tcPr>
                </a:tc>
                <a:extLst>
                  <a:ext uri="{0D108BD9-81ED-4DB2-BD59-A6C34878D82A}">
                    <a16:rowId xmlns:a16="http://schemas.microsoft.com/office/drawing/2014/main" val="2848700602"/>
                  </a:ext>
                </a:extLst>
              </a:tr>
              <a:tr h="244397">
                <a:tc>
                  <a:txBody>
                    <a:bodyPr/>
                    <a:lstStyle/>
                    <a:p>
                      <a:pPr algn="l" rtl="0" fontAlgn="ctr"/>
                      <a:r>
                        <a:rPr lang="es-MX" sz="1200" b="1" i="0" u="none" strike="noStrike" dirty="0">
                          <a:solidFill>
                            <a:srgbClr val="000000"/>
                          </a:solidFill>
                          <a:effectLst/>
                          <a:latin typeface="Century Gothic" panose="020B0502020202020204" pitchFamily="34" charset="0"/>
                        </a:rPr>
                        <a:t>Servicios personales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ctr"/>
                      <a:r>
                        <a:rPr lang="es-MX" sz="1200" b="1" i="0" u="none" strike="noStrike" dirty="0">
                          <a:solidFill>
                            <a:srgbClr val="000000"/>
                          </a:solidFill>
                          <a:effectLst/>
                          <a:latin typeface="Century Gothic" panose="020B0502020202020204" pitchFamily="34" charset="0"/>
                        </a:rPr>
                        <a:t>1,283,530.00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3266558747"/>
                  </a:ext>
                </a:extLst>
              </a:tr>
              <a:tr h="404121">
                <a:tc>
                  <a:txBody>
                    <a:bodyPr/>
                    <a:lstStyle/>
                    <a:p>
                      <a:pPr algn="l" rtl="0" fontAlgn="ctr"/>
                      <a:r>
                        <a:rPr lang="es-MX" sz="1200" b="0" i="0" u="none" strike="noStrike" dirty="0">
                          <a:solidFill>
                            <a:srgbClr val="000000"/>
                          </a:solidFill>
                          <a:effectLst/>
                          <a:latin typeface="Century Gothic" panose="020B0502020202020204" pitchFamily="34" charset="0"/>
                        </a:rPr>
                        <a:t>Honorarios asimilables a salarios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1,283,530.00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4285238940"/>
                  </a:ext>
                </a:extLst>
              </a:tr>
              <a:tr h="244397">
                <a:tc>
                  <a:txBody>
                    <a:bodyPr/>
                    <a:lstStyle/>
                    <a:p>
                      <a:pPr algn="l" rtl="0" fontAlgn="ctr"/>
                      <a:r>
                        <a:rPr lang="es-MX" sz="1200" b="1" i="0" u="none" strike="noStrike">
                          <a:solidFill>
                            <a:srgbClr val="000000"/>
                          </a:solidFill>
                          <a:effectLst/>
                          <a:latin typeface="Century Gothic" panose="020B0502020202020204" pitchFamily="34" charset="0"/>
                        </a:rPr>
                        <a:t>Materiales y suministros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ctr"/>
                      <a:r>
                        <a:rPr lang="es-MX" sz="1200" b="1" i="0" u="none" strike="noStrike">
                          <a:solidFill>
                            <a:srgbClr val="000000"/>
                          </a:solidFill>
                          <a:effectLst/>
                          <a:latin typeface="Century Gothic" panose="020B0502020202020204" pitchFamily="34" charset="0"/>
                        </a:rPr>
                        <a:t>44,500.00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2605760930"/>
                  </a:ext>
                </a:extLst>
              </a:tr>
              <a:tr h="444225">
                <a:tc>
                  <a:txBody>
                    <a:bodyPr/>
                    <a:lstStyle/>
                    <a:p>
                      <a:pPr algn="l" rtl="0" fontAlgn="ctr"/>
                      <a:r>
                        <a:rPr lang="es-MX" sz="1200" b="0" i="0" u="none" strike="noStrike" dirty="0">
                          <a:solidFill>
                            <a:srgbClr val="000000"/>
                          </a:solidFill>
                          <a:effectLst/>
                          <a:latin typeface="Century Gothic" panose="020B0502020202020204" pitchFamily="34" charset="0"/>
                        </a:rPr>
                        <a:t>Materiales, útiles y equipos menores de oficina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29,500.00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029726082"/>
                  </a:ext>
                </a:extLst>
              </a:tr>
              <a:tr h="267206">
                <a:tc>
                  <a:txBody>
                    <a:bodyPr/>
                    <a:lstStyle/>
                    <a:p>
                      <a:pPr algn="l" rtl="0" fontAlgn="ctr"/>
                      <a:r>
                        <a:rPr lang="es-MX" sz="1200" b="0" i="0" u="none" strike="noStrike">
                          <a:solidFill>
                            <a:srgbClr val="000000"/>
                          </a:solidFill>
                          <a:effectLst/>
                          <a:latin typeface="Century Gothic" panose="020B0502020202020204" pitchFamily="34" charset="0"/>
                        </a:rPr>
                        <a:t>Suministro diverso</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15,000.00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626311219"/>
                  </a:ext>
                </a:extLst>
              </a:tr>
              <a:tr h="244397">
                <a:tc>
                  <a:txBody>
                    <a:bodyPr/>
                    <a:lstStyle/>
                    <a:p>
                      <a:pPr algn="l" rtl="0" fontAlgn="ctr"/>
                      <a:r>
                        <a:rPr lang="es-MX" sz="1200" b="1" i="0" u="none" strike="noStrike">
                          <a:solidFill>
                            <a:srgbClr val="000000"/>
                          </a:solidFill>
                          <a:effectLst/>
                          <a:latin typeface="Century Gothic" panose="020B0502020202020204" pitchFamily="34" charset="0"/>
                        </a:rPr>
                        <a:t>Servicios generales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ctr"/>
                      <a:r>
                        <a:rPr lang="es-MX" sz="1200" b="1" i="0" u="none" strike="noStrike">
                          <a:solidFill>
                            <a:srgbClr val="000000"/>
                          </a:solidFill>
                          <a:effectLst/>
                          <a:latin typeface="Century Gothic" panose="020B0502020202020204" pitchFamily="34" charset="0"/>
                        </a:rPr>
                        <a:t>179,000.00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4201001882"/>
                  </a:ext>
                </a:extLst>
              </a:tr>
              <a:tr h="267206">
                <a:tc>
                  <a:txBody>
                    <a:bodyPr/>
                    <a:lstStyle/>
                    <a:p>
                      <a:pPr algn="l" rtl="0" fontAlgn="ctr"/>
                      <a:r>
                        <a:rPr lang="es-MX" sz="1200" b="0" i="0" u="none" strike="noStrike" dirty="0">
                          <a:solidFill>
                            <a:srgbClr val="000000"/>
                          </a:solidFill>
                          <a:effectLst/>
                          <a:latin typeface="Century Gothic" panose="020B0502020202020204" pitchFamily="34" charset="0"/>
                        </a:rPr>
                        <a:t>Arrendamiento de fotocopiado</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30,000.00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083356187"/>
                  </a:ext>
                </a:extLst>
              </a:tr>
              <a:tr h="267206">
                <a:tc>
                  <a:txBody>
                    <a:bodyPr/>
                    <a:lstStyle/>
                    <a:p>
                      <a:pPr algn="l" rtl="0" fontAlgn="ctr"/>
                      <a:r>
                        <a:rPr lang="es-MX" sz="1200" b="0" i="0" u="none" strike="noStrike" dirty="0">
                          <a:solidFill>
                            <a:srgbClr val="000000"/>
                          </a:solidFill>
                          <a:effectLst/>
                          <a:latin typeface="Century Gothic" panose="020B0502020202020204" pitchFamily="34" charset="0"/>
                        </a:rPr>
                        <a:t>Impresos y publicaciones oficiales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a:solidFill>
                            <a:srgbClr val="000000"/>
                          </a:solidFill>
                          <a:effectLst/>
                          <a:latin typeface="Century Gothic" panose="020B0502020202020204" pitchFamily="34" charset="0"/>
                        </a:rPr>
                        <a:t>9,000.00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591513326"/>
                  </a:ext>
                </a:extLst>
              </a:tr>
              <a:tr h="476703">
                <a:tc>
                  <a:txBody>
                    <a:bodyPr/>
                    <a:lstStyle/>
                    <a:p>
                      <a:pPr algn="l" rtl="0" fontAlgn="ctr"/>
                      <a:r>
                        <a:rPr lang="es-MX" sz="1200" b="0" i="0" u="none" strike="noStrike" dirty="0">
                          <a:solidFill>
                            <a:srgbClr val="000000"/>
                          </a:solidFill>
                          <a:effectLst/>
                          <a:latin typeface="Century Gothic" panose="020B0502020202020204" pitchFamily="34" charset="0"/>
                        </a:rPr>
                        <a:t>Reuniones, Congresos y convenciones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80,000.00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495435552"/>
                  </a:ext>
                </a:extLst>
              </a:tr>
              <a:tr h="523274">
                <a:tc>
                  <a:txBody>
                    <a:bodyPr/>
                    <a:lstStyle/>
                    <a:p>
                      <a:pPr algn="l" rtl="0" fontAlgn="ctr"/>
                      <a:r>
                        <a:rPr lang="es-MX" sz="1200" b="0" i="0" u="none" strike="noStrike" dirty="0">
                          <a:solidFill>
                            <a:srgbClr val="000000"/>
                          </a:solidFill>
                          <a:effectLst/>
                          <a:latin typeface="Century Gothic" panose="020B0502020202020204" pitchFamily="34" charset="0"/>
                        </a:rPr>
                        <a:t>Conservación y mantenimiento menor de inmuebles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60,000.00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2684894059"/>
                  </a:ext>
                </a:extLst>
              </a:tr>
              <a:tr h="302097">
                <a:tc>
                  <a:txBody>
                    <a:bodyPr/>
                    <a:lstStyle/>
                    <a:p>
                      <a:pPr algn="l" rtl="0" fontAlgn="ctr"/>
                      <a:r>
                        <a:rPr lang="es-MX" sz="1200" b="1" i="0" u="none" strike="noStrike">
                          <a:solidFill>
                            <a:srgbClr val="000000"/>
                          </a:solidFill>
                          <a:effectLst/>
                          <a:latin typeface="Century Gothic" panose="020B0502020202020204" pitchFamily="34" charset="0"/>
                        </a:rPr>
                        <a:t>Bienes muebles, inmuebles e intangibles</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tc>
                  <a:txBody>
                    <a:bodyPr/>
                    <a:lstStyle/>
                    <a:p>
                      <a:pPr algn="r" rtl="0" fontAlgn="ctr"/>
                      <a:r>
                        <a:rPr lang="es-MX" sz="1200" b="1" i="0" u="none" strike="noStrike" dirty="0">
                          <a:solidFill>
                            <a:srgbClr val="000000"/>
                          </a:solidFill>
                          <a:effectLst/>
                          <a:latin typeface="Century Gothic" panose="020B0502020202020204" pitchFamily="34" charset="0"/>
                        </a:rPr>
                        <a:t>433,600.00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solidFill>
                      <a:srgbClr val="E7E6E6"/>
                    </a:solidFill>
                  </a:tcPr>
                </a:tc>
                <a:extLst>
                  <a:ext uri="{0D108BD9-81ED-4DB2-BD59-A6C34878D82A}">
                    <a16:rowId xmlns:a16="http://schemas.microsoft.com/office/drawing/2014/main" val="1154759038"/>
                  </a:ext>
                </a:extLst>
              </a:tr>
              <a:tr h="362500">
                <a:tc>
                  <a:txBody>
                    <a:bodyPr/>
                    <a:lstStyle/>
                    <a:p>
                      <a:pPr algn="l" rtl="0" fontAlgn="ctr"/>
                      <a:r>
                        <a:rPr lang="es-MX" sz="1200" b="0" i="0" u="none" strike="noStrike" dirty="0">
                          <a:solidFill>
                            <a:srgbClr val="000000"/>
                          </a:solidFill>
                          <a:effectLst/>
                          <a:latin typeface="Century Gothic" panose="020B0502020202020204" pitchFamily="34" charset="0"/>
                        </a:rPr>
                        <a:t>Mobiliario de oficina y estantería</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184,600.00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3187783346"/>
                  </a:ext>
                </a:extLst>
              </a:tr>
              <a:tr h="523274">
                <a:tc>
                  <a:txBody>
                    <a:bodyPr/>
                    <a:lstStyle/>
                    <a:p>
                      <a:pPr algn="l" rtl="0" fontAlgn="ctr"/>
                      <a:r>
                        <a:rPr lang="es-MX" sz="1200" b="0" i="0" u="none" strike="noStrike" dirty="0">
                          <a:solidFill>
                            <a:srgbClr val="000000"/>
                          </a:solidFill>
                          <a:effectLst/>
                          <a:latin typeface="Century Gothic" panose="020B0502020202020204" pitchFamily="34" charset="0"/>
                        </a:rPr>
                        <a:t>Equipo de cómputo y tecnologías de la información</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tc>
                  <a:txBody>
                    <a:bodyPr/>
                    <a:lstStyle/>
                    <a:p>
                      <a:pPr algn="r" rtl="0" fontAlgn="ctr"/>
                      <a:r>
                        <a:rPr lang="es-MX" sz="1200" b="0" i="0" u="none" strike="noStrike" dirty="0">
                          <a:solidFill>
                            <a:srgbClr val="000000"/>
                          </a:solidFill>
                          <a:effectLst/>
                          <a:latin typeface="Century Gothic" panose="020B0502020202020204" pitchFamily="34" charset="0"/>
                        </a:rPr>
                        <a:t>249,000.00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w="12700" cap="flat" cmpd="sng" algn="ctr">
                      <a:solidFill>
                        <a:srgbClr val="AFABAB"/>
                      </a:solidFill>
                      <a:prstDash val="solid"/>
                      <a:round/>
                      <a:headEnd type="none" w="med" len="med"/>
                      <a:tailEnd type="none" w="med" len="med"/>
                    </a:lnB>
                  </a:tcPr>
                </a:tc>
                <a:extLst>
                  <a:ext uri="{0D108BD9-81ED-4DB2-BD59-A6C34878D82A}">
                    <a16:rowId xmlns:a16="http://schemas.microsoft.com/office/drawing/2014/main" val="649129672"/>
                  </a:ext>
                </a:extLst>
              </a:tr>
              <a:tr h="423067">
                <a:tc>
                  <a:txBody>
                    <a:bodyPr/>
                    <a:lstStyle/>
                    <a:p>
                      <a:pPr algn="ctr" rtl="0" fontAlgn="ctr"/>
                      <a:r>
                        <a:rPr lang="es-MX" sz="1200" b="1" i="0" u="none" strike="noStrike" dirty="0">
                          <a:solidFill>
                            <a:srgbClr val="FFFFFF"/>
                          </a:solidFill>
                          <a:effectLst/>
                          <a:latin typeface="Century Gothic" panose="020B0502020202020204" pitchFamily="34" charset="0"/>
                        </a:rPr>
                        <a:t> Total </a:t>
                      </a:r>
                    </a:p>
                  </a:txBody>
                  <a:tcPr marL="9525" marR="9525" marT="9525" marB="0" anchor="ctr">
                    <a:lnL>
                      <a:noFill/>
                    </a:lnL>
                    <a:lnR w="12700" cap="flat" cmpd="sng" algn="ctr">
                      <a:solidFill>
                        <a:srgbClr val="AFABAB"/>
                      </a:solidFill>
                      <a:prstDash val="solid"/>
                      <a:round/>
                      <a:headEnd type="none" w="med" len="med"/>
                      <a:tailEnd type="none" w="med" len="med"/>
                    </a:lnR>
                    <a:lnT w="12700" cap="flat" cmpd="sng" algn="ctr">
                      <a:solidFill>
                        <a:srgbClr val="AFABAB"/>
                      </a:solidFill>
                      <a:prstDash val="solid"/>
                      <a:round/>
                      <a:headEnd type="none" w="med" len="med"/>
                      <a:tailEnd type="none" w="med" len="med"/>
                    </a:lnT>
                    <a:lnB>
                      <a:noFill/>
                    </a:lnB>
                    <a:solidFill>
                      <a:srgbClr val="000000"/>
                    </a:solidFill>
                  </a:tcPr>
                </a:tc>
                <a:tc>
                  <a:txBody>
                    <a:bodyPr/>
                    <a:lstStyle/>
                    <a:p>
                      <a:pPr algn="r" rtl="0" fontAlgn="ctr"/>
                      <a:r>
                        <a:rPr lang="es-MX" sz="1200" b="1" i="0" u="none" strike="noStrike" dirty="0">
                          <a:solidFill>
                            <a:srgbClr val="FFFFFF"/>
                          </a:solidFill>
                          <a:effectLst/>
                          <a:latin typeface="Century Gothic" panose="020B0502020202020204" pitchFamily="34" charset="0"/>
                        </a:rPr>
                        <a:t>1,940,630.00</a:t>
                      </a:r>
                    </a:p>
                  </a:txBody>
                  <a:tcPr marL="9525" marR="9525" marT="9525" marB="0" anchor="ctr">
                    <a:lnL w="12700" cap="flat" cmpd="sng" algn="ctr">
                      <a:solidFill>
                        <a:srgbClr val="AFABAB"/>
                      </a:solidFill>
                      <a:prstDash val="solid"/>
                      <a:round/>
                      <a:headEnd type="none" w="med" len="med"/>
                      <a:tailEnd type="none" w="med" len="med"/>
                    </a:lnL>
                    <a:lnR>
                      <a:noFill/>
                    </a:lnR>
                    <a:lnT w="12700" cap="flat" cmpd="sng" algn="ctr">
                      <a:solidFill>
                        <a:srgbClr val="AFABAB"/>
                      </a:solidFill>
                      <a:prstDash val="solid"/>
                      <a:round/>
                      <a:headEnd type="none" w="med" len="med"/>
                      <a:tailEnd type="none" w="med" len="med"/>
                    </a:lnT>
                    <a:lnB>
                      <a:noFill/>
                    </a:lnB>
                    <a:solidFill>
                      <a:srgbClr val="000000"/>
                    </a:solidFill>
                  </a:tcPr>
                </a:tc>
                <a:extLst>
                  <a:ext uri="{0D108BD9-81ED-4DB2-BD59-A6C34878D82A}">
                    <a16:rowId xmlns:a16="http://schemas.microsoft.com/office/drawing/2014/main" val="1928522530"/>
                  </a:ext>
                </a:extLst>
              </a:tr>
            </a:tbl>
          </a:graphicData>
        </a:graphic>
      </p:graphicFrame>
      <p:sp>
        <p:nvSpPr>
          <p:cNvPr id="5" name="Marcador de número de diapositiva 4">
            <a:extLst>
              <a:ext uri="{FF2B5EF4-FFF2-40B4-BE49-F238E27FC236}">
                <a16:creationId xmlns:a16="http://schemas.microsoft.com/office/drawing/2014/main" id="{E6AF237B-E13E-3A45-8F0E-2391A2F0E527}"/>
              </a:ext>
            </a:extLst>
          </p:cNvPr>
          <p:cNvSpPr>
            <a:spLocks noGrp="1"/>
          </p:cNvSpPr>
          <p:nvPr>
            <p:ph type="sldNum" sz="quarter" idx="12"/>
          </p:nvPr>
        </p:nvSpPr>
        <p:spPr/>
        <p:txBody>
          <a:bodyPr/>
          <a:lstStyle/>
          <a:p>
            <a:fld id="{E5E9EB46-AD77-4AF2-976B-88C46CEFE23D}" type="slidenum">
              <a:rPr lang="es-MX" smtClean="0"/>
              <a:t>33</a:t>
            </a:fld>
            <a:endParaRPr lang="es-MX"/>
          </a:p>
        </p:txBody>
      </p:sp>
    </p:spTree>
    <p:extLst>
      <p:ext uri="{BB962C8B-B14F-4D97-AF65-F5344CB8AC3E}">
        <p14:creationId xmlns:p14="http://schemas.microsoft.com/office/powerpoint/2010/main" val="49022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06376DD-8F7C-404A-B9F1-70E7BE0E4B28}"/>
              </a:ext>
            </a:extLst>
          </p:cNvPr>
          <p:cNvSpPr txBox="1"/>
          <p:nvPr/>
        </p:nvSpPr>
        <p:spPr>
          <a:xfrm>
            <a:off x="962610" y="1077441"/>
            <a:ext cx="7058024" cy="2179764"/>
          </a:xfrm>
          <a:prstGeom prst="rect">
            <a:avLst/>
          </a:prstGeom>
          <a:noFill/>
        </p:spPr>
        <p:txBody>
          <a:bodyPr wrap="square">
            <a:spAutoFit/>
          </a:bodyPr>
          <a:lstStyle/>
          <a:p>
            <a:pPr algn="just">
              <a:lnSpc>
                <a:spcPct val="107000"/>
              </a:lnSpc>
              <a:spcAft>
                <a:spcPts val="800"/>
              </a:spcAft>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Por lo anterior se somete a consideración del Consejo General el anteproyecto que permitirá al Instituto cumplir con eficacia las func</a:t>
            </a:r>
            <a:r>
              <a:rPr lang="es-MX" sz="1600" dirty="0">
                <a:latin typeface="Century Gothic" panose="020B0502020202020204" pitchFamily="34" charset="0"/>
                <a:ea typeface="Calibri" panose="020F0502020204030204" pitchFamily="34" charset="0"/>
                <a:cs typeface="Times New Roman" panose="02020603050405020304" pitchFamily="18" charset="0"/>
              </a:rPr>
              <a:t>iones</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 estatales que tiene encomendada</a:t>
            </a:r>
            <a:r>
              <a:rPr lang="es-MX" sz="1600" dirty="0">
                <a:latin typeface="Century Gothic" panose="020B0502020202020204" pitchFamily="34" charset="0"/>
                <a:ea typeface="Calibri" panose="020F0502020204030204" pitchFamily="34" charset="0"/>
                <a:cs typeface="Times New Roman" panose="02020603050405020304" pitchFamily="18" charset="0"/>
              </a:rPr>
              <a:t>s</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 respetando los principios que rigen la administración de recursos públicos. </a:t>
            </a:r>
            <a:r>
              <a:rPr lang="es-MX" sz="1600" dirty="0">
                <a:latin typeface="Century Gothic" panose="020B0502020202020204" pitchFamily="34" charset="0"/>
                <a:ea typeface="Calibri" panose="020F0502020204030204" pitchFamily="34" charset="0"/>
                <a:cs typeface="Times New Roman" panose="02020603050405020304" pitchFamily="18" charset="0"/>
              </a:rPr>
              <a:t>El</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 presupuesto </a:t>
            </a:r>
            <a:r>
              <a:rPr lang="es-MX" sz="1600" dirty="0">
                <a:latin typeface="Century Gothic" panose="020B0502020202020204" pitchFamily="34" charset="0"/>
                <a:ea typeface="Calibri" panose="020F0502020204030204" pitchFamily="34" charset="0"/>
                <a:cs typeface="Times New Roman" panose="02020603050405020304" pitchFamily="18" charset="0"/>
              </a:rPr>
              <a:t>requerido es por un importe de:</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 </a:t>
            </a:r>
            <a:r>
              <a:rPr lang="es-MX" sz="1600" b="1" dirty="0">
                <a:effectLst/>
                <a:latin typeface="Century Gothic" panose="020B0502020202020204" pitchFamily="34" charset="0"/>
                <a:ea typeface="Calibri" panose="020F0502020204030204" pitchFamily="34" charset="0"/>
                <a:cs typeface="Times New Roman" panose="02020603050405020304" pitchFamily="18" charset="0"/>
              </a:rPr>
              <a:t>$ 569,122,393.73 (Quinientos sesenta y nueve millones ciento veintidós mil trescientos noventa y tres pesos 73/100 M.N.), </a:t>
            </a:r>
            <a:r>
              <a:rPr lang="es-MX" sz="1600" dirty="0">
                <a:latin typeface="Century Gothic" panose="020B0502020202020204" pitchFamily="34" charset="0"/>
                <a:ea typeface="Calibri" panose="020F0502020204030204" pitchFamily="34" charset="0"/>
                <a:cs typeface="Times New Roman" panose="02020603050405020304" pitchFamily="18" charset="0"/>
              </a:rPr>
              <a:t>mismo </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que se distribuye de la siguiente manera:</a:t>
            </a:r>
          </a:p>
        </p:txBody>
      </p:sp>
      <p:graphicFrame>
        <p:nvGraphicFramePr>
          <p:cNvPr id="8" name="Tabla 7">
            <a:extLst>
              <a:ext uri="{FF2B5EF4-FFF2-40B4-BE49-F238E27FC236}">
                <a16:creationId xmlns:a16="http://schemas.microsoft.com/office/drawing/2014/main" id="{B63F88A6-C905-4C30-921C-ACB98EA76BD1}"/>
              </a:ext>
            </a:extLst>
          </p:cNvPr>
          <p:cNvGraphicFramePr>
            <a:graphicFrameLocks noGrp="1"/>
          </p:cNvGraphicFramePr>
          <p:nvPr>
            <p:extLst>
              <p:ext uri="{D42A27DB-BD31-4B8C-83A1-F6EECF244321}">
                <p14:modId xmlns:p14="http://schemas.microsoft.com/office/powerpoint/2010/main" val="3323376029"/>
              </p:ext>
            </p:extLst>
          </p:nvPr>
        </p:nvGraphicFramePr>
        <p:xfrm>
          <a:off x="913937" y="3429000"/>
          <a:ext cx="7316126" cy="2466056"/>
        </p:xfrm>
        <a:graphic>
          <a:graphicData uri="http://schemas.openxmlformats.org/drawingml/2006/table">
            <a:tbl>
              <a:tblPr firstRow="1" firstCol="1" bandRow="1">
                <a:tableStyleId>{8799B23B-EC83-4686-B30A-512413B5E67A}</a:tableStyleId>
              </a:tblPr>
              <a:tblGrid>
                <a:gridCol w="5215388">
                  <a:extLst>
                    <a:ext uri="{9D8B030D-6E8A-4147-A177-3AD203B41FA5}">
                      <a16:colId xmlns:a16="http://schemas.microsoft.com/office/drawing/2014/main" val="1354553622"/>
                    </a:ext>
                  </a:extLst>
                </a:gridCol>
                <a:gridCol w="2100738">
                  <a:extLst>
                    <a:ext uri="{9D8B030D-6E8A-4147-A177-3AD203B41FA5}">
                      <a16:colId xmlns:a16="http://schemas.microsoft.com/office/drawing/2014/main" val="50547526"/>
                    </a:ext>
                  </a:extLst>
                </a:gridCol>
              </a:tblGrid>
              <a:tr h="546013">
                <a:tc>
                  <a:txBody>
                    <a:bodyPr/>
                    <a:lstStyle/>
                    <a:p>
                      <a:pPr algn="ctr">
                        <a:lnSpc>
                          <a:spcPct val="107000"/>
                        </a:lnSpc>
                        <a:spcAft>
                          <a:spcPts val="800"/>
                        </a:spcAft>
                      </a:pPr>
                      <a:r>
                        <a:rPr lang="es-MX" sz="1400" b="1" dirty="0">
                          <a:solidFill>
                            <a:schemeClr val="bg1"/>
                          </a:solidFill>
                          <a:effectLst/>
                          <a:latin typeface="Century Gothic" panose="020B0502020202020204" pitchFamily="34" charset="0"/>
                        </a:rPr>
                        <a:t>CONCEPTO</a:t>
                      </a:r>
                      <a:endParaRPr lang="es-MX"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21F21"/>
                    </a:solidFill>
                  </a:tcPr>
                </a:tc>
                <a:tc>
                  <a:txBody>
                    <a:bodyPr/>
                    <a:lstStyle/>
                    <a:p>
                      <a:pPr algn="ctr">
                        <a:lnSpc>
                          <a:spcPct val="107000"/>
                        </a:lnSpc>
                        <a:spcAft>
                          <a:spcPts val="800"/>
                        </a:spcAft>
                      </a:pPr>
                      <a:r>
                        <a:rPr lang="es-MX" sz="1400" b="1" dirty="0">
                          <a:solidFill>
                            <a:schemeClr val="bg1"/>
                          </a:solidFill>
                          <a:effectLst/>
                          <a:latin typeface="Century Gothic" panose="020B0502020202020204" pitchFamily="34" charset="0"/>
                        </a:rPr>
                        <a:t>PRESUPUESTO</a:t>
                      </a:r>
                      <a:endParaRPr lang="es-MX" sz="1400" b="1" dirty="0">
                        <a:solidFill>
                          <a:schemeClr val="bg1"/>
                        </a:solidFill>
                        <a:effectLst/>
                        <a:highlight>
                          <a:srgbClr val="FFFF00"/>
                        </a:highligh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21F21"/>
                    </a:solidFill>
                  </a:tcPr>
                </a:tc>
                <a:extLst>
                  <a:ext uri="{0D108BD9-81ED-4DB2-BD59-A6C34878D82A}">
                    <a16:rowId xmlns:a16="http://schemas.microsoft.com/office/drawing/2014/main" val="1668852998"/>
                  </a:ext>
                </a:extLst>
              </a:tr>
              <a:tr h="591515">
                <a:tc>
                  <a:txBody>
                    <a:bodyPr/>
                    <a:lstStyle/>
                    <a:p>
                      <a:pPr>
                        <a:lnSpc>
                          <a:spcPct val="107000"/>
                        </a:lnSpc>
                        <a:spcAft>
                          <a:spcPts val="800"/>
                        </a:spcAft>
                      </a:pPr>
                      <a:r>
                        <a:rPr lang="es-MX" sz="1400" b="0" dirty="0">
                          <a:effectLst/>
                          <a:latin typeface="Century Gothic" panose="020B0502020202020204" pitchFamily="34" charset="0"/>
                        </a:rPr>
                        <a:t>Financiamiento público para Partidos Políticos y Candidaturas Independientes.</a:t>
                      </a:r>
                      <a:endParaRPr lang="es-MX"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algn="r">
                        <a:lnSpc>
                          <a:spcPct val="107000"/>
                        </a:lnSpc>
                        <a:spcAft>
                          <a:spcPts val="800"/>
                        </a:spcAft>
                      </a:pPr>
                      <a:r>
                        <a:rPr lang="es-MX" sz="1400" b="0" dirty="0">
                          <a:effectLst/>
                          <a:latin typeface="Century Gothic" panose="020B0502020202020204" pitchFamily="34" charset="0"/>
                        </a:rPr>
                        <a:t>239,042,597.33</a:t>
                      </a:r>
                      <a:endParaRPr lang="es-MX"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extLst>
                  <a:ext uri="{0D108BD9-81ED-4DB2-BD59-A6C34878D82A}">
                    <a16:rowId xmlns:a16="http://schemas.microsoft.com/office/drawing/2014/main" val="1914362764"/>
                  </a:ext>
                </a:extLst>
              </a:tr>
              <a:tr h="0">
                <a:tc>
                  <a:txBody>
                    <a:bodyPr/>
                    <a:lstStyle/>
                    <a:p>
                      <a:pPr>
                        <a:lnSpc>
                          <a:spcPct val="107000"/>
                        </a:lnSpc>
                      </a:pPr>
                      <a:endParaRPr lang="es-MX" sz="1400" b="0" dirty="0">
                        <a:effectLst/>
                        <a:latin typeface="Century Gothic" panose="020B050202020202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nSpc>
                          <a:spcPct val="107000"/>
                        </a:lnSpc>
                      </a:pPr>
                      <a:endParaRPr lang="es-MX" sz="1400" b="0" dirty="0">
                        <a:effectLst/>
                        <a:latin typeface="Century Gothic" panose="020B050202020202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2324198032"/>
                  </a:ext>
                </a:extLst>
              </a:tr>
              <a:tr h="289065">
                <a:tc>
                  <a:txBody>
                    <a:bodyPr/>
                    <a:lstStyle/>
                    <a:p>
                      <a:pPr>
                        <a:lnSpc>
                          <a:spcPct val="107000"/>
                        </a:lnSpc>
                        <a:spcAft>
                          <a:spcPts val="800"/>
                        </a:spcAft>
                      </a:pPr>
                      <a:r>
                        <a:rPr lang="es-MX" sz="1400" b="0" dirty="0">
                          <a:effectLst/>
                          <a:latin typeface="Century Gothic" panose="020B0502020202020204" pitchFamily="34" charset="0"/>
                        </a:rPr>
                        <a:t>Gasto Ordinario.</a:t>
                      </a:r>
                      <a:endParaRPr lang="es-MX"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algn="r">
                        <a:lnSpc>
                          <a:spcPct val="107000"/>
                        </a:lnSpc>
                        <a:spcAft>
                          <a:spcPts val="800"/>
                        </a:spcAft>
                      </a:pPr>
                      <a:r>
                        <a:rPr lang="es-MX" sz="1400" b="0" dirty="0">
                          <a:effectLst/>
                          <a:latin typeface="Century Gothic" panose="020B0502020202020204" pitchFamily="34" charset="0"/>
                        </a:rPr>
                        <a:t>       80,550,917.11   </a:t>
                      </a: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extLst>
                  <a:ext uri="{0D108BD9-81ED-4DB2-BD59-A6C34878D82A}">
                    <a16:rowId xmlns:a16="http://schemas.microsoft.com/office/drawing/2014/main" val="1666852315"/>
                  </a:ext>
                </a:extLst>
              </a:tr>
              <a:tr h="219728">
                <a:tc>
                  <a:txBody>
                    <a:bodyPr/>
                    <a:lstStyle/>
                    <a:p>
                      <a:pPr>
                        <a:lnSpc>
                          <a:spcPct val="107000"/>
                        </a:lnSpc>
                      </a:pPr>
                      <a:endParaRPr lang="es-MX" sz="1400" b="0" dirty="0">
                        <a:effectLst/>
                        <a:latin typeface="Century Gothic" panose="020B050202020202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nSpc>
                          <a:spcPct val="107000"/>
                        </a:lnSpc>
                      </a:pPr>
                      <a:endParaRPr lang="es-MX" sz="1400" b="0" dirty="0">
                        <a:effectLst/>
                        <a:latin typeface="Century Gothic" panose="020B050202020202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2022324937"/>
                  </a:ext>
                </a:extLst>
              </a:tr>
              <a:tr h="289065">
                <a:tc>
                  <a:txBody>
                    <a:bodyPr/>
                    <a:lstStyle/>
                    <a:p>
                      <a:pPr>
                        <a:lnSpc>
                          <a:spcPct val="107000"/>
                        </a:lnSpc>
                        <a:spcAft>
                          <a:spcPts val="800"/>
                        </a:spcAft>
                      </a:pPr>
                      <a:r>
                        <a:rPr lang="es-MX" sz="1400" b="0" dirty="0">
                          <a:effectLst/>
                          <a:latin typeface="Century Gothic" panose="020B0502020202020204" pitchFamily="34" charset="0"/>
                        </a:rPr>
                        <a:t>Proyectos Estratégicos.</a:t>
                      </a:r>
                      <a:endParaRPr lang="es-MX"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algn="r">
                        <a:lnSpc>
                          <a:spcPct val="107000"/>
                        </a:lnSpc>
                        <a:spcAft>
                          <a:spcPts val="800"/>
                        </a:spcAft>
                      </a:pPr>
                      <a:r>
                        <a:rPr lang="es-MX" sz="1400" b="0" dirty="0">
                          <a:effectLst/>
                          <a:latin typeface="Century Gothic" panose="020B0502020202020204" pitchFamily="34" charset="0"/>
                        </a:rPr>
                        <a:t>   </a:t>
                      </a:r>
                      <a:r>
                        <a:rPr lang="es-MX" sz="1400" b="0" kern="1200" dirty="0">
                          <a:solidFill>
                            <a:schemeClr val="tx1"/>
                          </a:solidFill>
                          <a:effectLst/>
                          <a:latin typeface="Century Gothic" panose="020B0502020202020204" pitchFamily="34" charset="0"/>
                          <a:ea typeface="+mn-ea"/>
                          <a:cs typeface="+mn-cs"/>
                        </a:rPr>
                        <a:t>249,528,879.30</a:t>
                      </a: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extLst>
                  <a:ext uri="{0D108BD9-81ED-4DB2-BD59-A6C34878D82A}">
                    <a16:rowId xmlns:a16="http://schemas.microsoft.com/office/drawing/2014/main" val="4072214472"/>
                  </a:ext>
                </a:extLst>
              </a:tr>
              <a:tr h="319977">
                <a:tc>
                  <a:txBody>
                    <a:bodyPr/>
                    <a:lstStyle/>
                    <a:p>
                      <a:pPr algn="ctr">
                        <a:lnSpc>
                          <a:spcPct val="107000"/>
                        </a:lnSpc>
                        <a:spcAft>
                          <a:spcPts val="800"/>
                        </a:spcAft>
                      </a:pPr>
                      <a:r>
                        <a:rPr lang="es-MX" sz="1400" b="1" dirty="0">
                          <a:solidFill>
                            <a:schemeClr val="bg1"/>
                          </a:solidFill>
                          <a:effectLst/>
                          <a:latin typeface="Century Gothic" panose="020B0502020202020204" pitchFamily="34" charset="0"/>
                        </a:rPr>
                        <a:t>Total</a:t>
                      </a:r>
                      <a:endParaRPr lang="es-MX"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solidFill>
                  </a:tcPr>
                </a:tc>
                <a:tc>
                  <a:txBody>
                    <a:bodyPr/>
                    <a:lstStyle/>
                    <a:p>
                      <a:pPr algn="r">
                        <a:lnSpc>
                          <a:spcPct val="107000"/>
                        </a:lnSpc>
                        <a:spcAft>
                          <a:spcPts val="800"/>
                        </a:spcAft>
                      </a:pPr>
                      <a:r>
                        <a:rPr lang="es-MX" sz="1400" b="1" dirty="0">
                          <a:solidFill>
                            <a:schemeClr val="bg1"/>
                          </a:solidFill>
                          <a:effectLst/>
                          <a:latin typeface="Century Gothic" panose="020B0502020202020204" pitchFamily="34" charset="0"/>
                        </a:rPr>
                        <a:t>       569,122,393.73        </a:t>
                      </a:r>
                    </a:p>
                  </a:txBody>
                  <a:tcPr marL="44450" marR="444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solidFill>
                  </a:tcPr>
                </a:tc>
                <a:extLst>
                  <a:ext uri="{0D108BD9-81ED-4DB2-BD59-A6C34878D82A}">
                    <a16:rowId xmlns:a16="http://schemas.microsoft.com/office/drawing/2014/main" val="401690643"/>
                  </a:ext>
                </a:extLst>
              </a:tr>
            </a:tbl>
          </a:graphicData>
        </a:graphic>
      </p:graphicFrame>
      <p:sp>
        <p:nvSpPr>
          <p:cNvPr id="6" name="Rectángulo 5">
            <a:extLst>
              <a:ext uri="{FF2B5EF4-FFF2-40B4-BE49-F238E27FC236}">
                <a16:creationId xmlns:a16="http://schemas.microsoft.com/office/drawing/2014/main" id="{18371402-EB3A-4F64-98FC-EC44772FC351}"/>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12" name="Grupo 11">
            <a:extLst>
              <a:ext uri="{FF2B5EF4-FFF2-40B4-BE49-F238E27FC236}">
                <a16:creationId xmlns:a16="http://schemas.microsoft.com/office/drawing/2014/main" id="{A28EF41D-D6DA-45EA-877B-E6DBFFC683C9}"/>
              </a:ext>
            </a:extLst>
          </p:cNvPr>
          <p:cNvGrpSpPr/>
          <p:nvPr/>
        </p:nvGrpSpPr>
        <p:grpSpPr>
          <a:xfrm flipH="1">
            <a:off x="8371419" y="159028"/>
            <a:ext cx="530439" cy="6176765"/>
            <a:chOff x="11752872" y="296026"/>
            <a:chExt cx="1219200" cy="11826115"/>
          </a:xfrm>
        </p:grpSpPr>
        <p:sp>
          <p:nvSpPr>
            <p:cNvPr id="13" name="Freeform 6">
              <a:extLst>
                <a:ext uri="{FF2B5EF4-FFF2-40B4-BE49-F238E27FC236}">
                  <a16:creationId xmlns:a16="http://schemas.microsoft.com/office/drawing/2014/main" id="{A73ABB80-26CE-4D99-B74D-FAA85AC548D8}"/>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4" name="Conector recto 13">
              <a:extLst>
                <a:ext uri="{FF2B5EF4-FFF2-40B4-BE49-F238E27FC236}">
                  <a16:creationId xmlns:a16="http://schemas.microsoft.com/office/drawing/2014/main" id="{7358B6C4-2B93-453E-A90B-F15B5BEB064A}"/>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C61755CF-287C-4334-99BD-9B0B587BF6D1}"/>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B84C819B-861C-364E-AC40-D65C42F0EEEB}"/>
              </a:ext>
            </a:extLst>
          </p:cNvPr>
          <p:cNvSpPr>
            <a:spLocks noGrp="1"/>
          </p:cNvSpPr>
          <p:nvPr>
            <p:ph type="sldNum" sz="quarter" idx="12"/>
          </p:nvPr>
        </p:nvSpPr>
        <p:spPr/>
        <p:txBody>
          <a:bodyPr/>
          <a:lstStyle/>
          <a:p>
            <a:fld id="{E5E9EB46-AD77-4AF2-976B-88C46CEFE23D}" type="slidenum">
              <a:rPr lang="es-MX" smtClean="0"/>
              <a:t>4</a:t>
            </a:fld>
            <a:endParaRPr lang="es-MX"/>
          </a:p>
        </p:txBody>
      </p:sp>
    </p:spTree>
    <p:extLst>
      <p:ext uri="{BB962C8B-B14F-4D97-AF65-F5344CB8AC3E}">
        <p14:creationId xmlns:p14="http://schemas.microsoft.com/office/powerpoint/2010/main" val="2232833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a:extLst>
              <a:ext uri="{FF2B5EF4-FFF2-40B4-BE49-F238E27FC236}">
                <a16:creationId xmlns:a16="http://schemas.microsoft.com/office/drawing/2014/main" id="{8C460665-6C6F-41CB-BDB7-4D015DE4EE17}"/>
              </a:ext>
            </a:extLst>
          </p:cNvPr>
          <p:cNvGraphicFramePr>
            <a:graphicFrameLocks noGrp="1"/>
          </p:cNvGraphicFramePr>
          <p:nvPr>
            <p:extLst>
              <p:ext uri="{D42A27DB-BD31-4B8C-83A1-F6EECF244321}">
                <p14:modId xmlns:p14="http://schemas.microsoft.com/office/powerpoint/2010/main" val="259304025"/>
              </p:ext>
            </p:extLst>
          </p:nvPr>
        </p:nvGraphicFramePr>
        <p:xfrm>
          <a:off x="1042988" y="2884488"/>
          <a:ext cx="7071072" cy="3303724"/>
        </p:xfrm>
        <a:graphic>
          <a:graphicData uri="http://schemas.openxmlformats.org/drawingml/2006/table">
            <a:tbl>
              <a:tblPr firstRow="1" firstCol="1" bandRow="1">
                <a:tableStyleId>{C083E6E3-FA7D-4D7B-A595-EF9225AFEA82}</a:tableStyleId>
              </a:tblPr>
              <a:tblGrid>
                <a:gridCol w="1178512">
                  <a:extLst>
                    <a:ext uri="{9D8B030D-6E8A-4147-A177-3AD203B41FA5}">
                      <a16:colId xmlns:a16="http://schemas.microsoft.com/office/drawing/2014/main" val="824683342"/>
                    </a:ext>
                  </a:extLst>
                </a:gridCol>
                <a:gridCol w="1178512">
                  <a:extLst>
                    <a:ext uri="{9D8B030D-6E8A-4147-A177-3AD203B41FA5}">
                      <a16:colId xmlns:a16="http://schemas.microsoft.com/office/drawing/2014/main" val="1101234645"/>
                    </a:ext>
                  </a:extLst>
                </a:gridCol>
                <a:gridCol w="2357024">
                  <a:extLst>
                    <a:ext uri="{9D8B030D-6E8A-4147-A177-3AD203B41FA5}">
                      <a16:colId xmlns:a16="http://schemas.microsoft.com/office/drawing/2014/main" val="553111488"/>
                    </a:ext>
                  </a:extLst>
                </a:gridCol>
                <a:gridCol w="1178512">
                  <a:extLst>
                    <a:ext uri="{9D8B030D-6E8A-4147-A177-3AD203B41FA5}">
                      <a16:colId xmlns:a16="http://schemas.microsoft.com/office/drawing/2014/main" val="4251613677"/>
                    </a:ext>
                  </a:extLst>
                </a:gridCol>
                <a:gridCol w="1178512">
                  <a:extLst>
                    <a:ext uri="{9D8B030D-6E8A-4147-A177-3AD203B41FA5}">
                      <a16:colId xmlns:a16="http://schemas.microsoft.com/office/drawing/2014/main" val="1021630029"/>
                    </a:ext>
                  </a:extLst>
                </a:gridCol>
              </a:tblGrid>
              <a:tr h="576000">
                <a:tc gridSpan="5">
                  <a:txBody>
                    <a:bodyPr/>
                    <a:lstStyle/>
                    <a:p>
                      <a:pPr algn="ctr">
                        <a:lnSpc>
                          <a:spcPct val="107000"/>
                        </a:lnSpc>
                        <a:spcAft>
                          <a:spcPts val="800"/>
                        </a:spcAft>
                      </a:pPr>
                      <a:r>
                        <a:rPr lang="es-MX" sz="1600" dirty="0">
                          <a:solidFill>
                            <a:schemeClr val="bg1"/>
                          </a:solidFill>
                          <a:effectLst/>
                          <a:latin typeface="Century Gothic" panose="020B0502020202020204" pitchFamily="34" charset="0"/>
                        </a:rPr>
                        <a:t>FINANCIAMIENTO ORDINARIO</a:t>
                      </a:r>
                      <a:endParaRPr lang="es-MX" sz="16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solidFill>
                      <a:srgbClr val="821F21"/>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2975187771"/>
                  </a:ext>
                </a:extLst>
              </a:tr>
              <a:tr h="324884">
                <a:tc gridSpan="5">
                  <a:txBody>
                    <a:bodyPr/>
                    <a:lstStyle/>
                    <a:p>
                      <a:pPr algn="ctr">
                        <a:lnSpc>
                          <a:spcPct val="107000"/>
                        </a:lnSpc>
                        <a:spcAft>
                          <a:spcPts val="800"/>
                        </a:spcAft>
                      </a:pPr>
                      <a:r>
                        <a:rPr lang="es-MX" sz="1600" dirty="0">
                          <a:effectLst/>
                          <a:latin typeface="Century Gothic" panose="020B0502020202020204" pitchFamily="34" charset="0"/>
                        </a:rPr>
                        <a:t> $         227,659,616.50 </a:t>
                      </a:r>
                    </a:p>
                  </a:txBody>
                  <a:tcPr marL="44450" marR="44450" marT="0" marB="0" anchor="ctr">
                    <a:solidFill>
                      <a:schemeClr val="bg2"/>
                    </a:solidFill>
                  </a:tcPr>
                </a:tc>
                <a:tc hMerge="1">
                  <a:txBody>
                    <a:bodyPr/>
                    <a:lstStyle/>
                    <a:p>
                      <a:pPr>
                        <a:lnSpc>
                          <a:spcPct val="107000"/>
                        </a:lnSpc>
                      </a:pPr>
                      <a:endParaRPr lang="es-MX" sz="1400" dirty="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gn="ctr">
                        <a:lnSpc>
                          <a:spcPct val="107000"/>
                        </a:lnSpc>
                        <a:spcAft>
                          <a:spcPts val="800"/>
                        </a:spcAft>
                      </a:pPr>
                      <a:r>
                        <a:rPr lang="es-MX" sz="1600" dirty="0">
                          <a:effectLst/>
                          <a:latin typeface="Century Gothic" panose="020B0502020202020204" pitchFamily="34" charset="0"/>
                        </a:rPr>
                        <a:t> $         227,659,616.50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pPr>
                        <a:lnSpc>
                          <a:spcPct val="107000"/>
                        </a:lnSpc>
                      </a:pPr>
                      <a:endParaRPr lang="es-MX" sz="1600" dirty="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nSpc>
                          <a:spcPct val="107000"/>
                        </a:lnSpc>
                        <a:spcAft>
                          <a:spcPts val="800"/>
                        </a:spcAft>
                      </a:pPr>
                      <a:r>
                        <a:rPr lang="es-MX" sz="1100" dirty="0">
                          <a:effectLst/>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113269794"/>
                  </a:ext>
                </a:extLst>
              </a:tr>
              <a:tr h="180000">
                <a:tc gridSpan="5">
                  <a:txBody>
                    <a:bodyPr/>
                    <a:lstStyle/>
                    <a:p>
                      <a:pPr algn="ctr">
                        <a:lnSpc>
                          <a:spcPct val="107000"/>
                        </a:lnSpc>
                        <a:spcAft>
                          <a:spcPts val="800"/>
                        </a:spcAft>
                      </a:pPr>
                      <a:endParaRPr lang="es-MX" sz="600" dirty="0">
                        <a:effectLst/>
                      </a:endParaRPr>
                    </a:p>
                  </a:txBody>
                  <a:tcPr marL="44450" marR="44450" marT="0" marB="0" anchor="b">
                    <a:solidFill>
                      <a:schemeClr val="bg1"/>
                    </a:solidFill>
                  </a:tcPr>
                </a:tc>
                <a:tc hMerge="1">
                  <a:txBody>
                    <a:bodyPr/>
                    <a:lstStyle/>
                    <a:p>
                      <a:pPr>
                        <a:lnSpc>
                          <a:spcPct val="107000"/>
                        </a:lnSpc>
                      </a:pPr>
                      <a:endParaRPr lang="es-MX" sz="140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nSpc>
                          <a:spcPct val="107000"/>
                        </a:lnSpc>
                      </a:pPr>
                      <a:endParaRPr lang="es-MX" sz="1600" dirty="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nSpc>
                          <a:spcPct val="107000"/>
                        </a:lnSpc>
                      </a:pPr>
                      <a:endParaRPr lang="es-MX" sz="700" dirty="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nSpc>
                          <a:spcPct val="107000"/>
                        </a:lnSpc>
                        <a:spcAft>
                          <a:spcPts val="800"/>
                        </a:spcAft>
                      </a:pPr>
                      <a:r>
                        <a:rPr lang="es-MX" sz="1100" dirty="0">
                          <a:effectLst/>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524396849"/>
                  </a:ext>
                </a:extLst>
              </a:tr>
              <a:tr h="324884">
                <a:tc gridSpan="5">
                  <a:txBody>
                    <a:bodyPr/>
                    <a:lstStyle/>
                    <a:p>
                      <a:pPr algn="ctr">
                        <a:lnSpc>
                          <a:spcPct val="107000"/>
                        </a:lnSpc>
                        <a:spcAft>
                          <a:spcPts val="800"/>
                        </a:spcAft>
                      </a:pPr>
                      <a:r>
                        <a:rPr lang="es-MX" sz="1600" dirty="0">
                          <a:solidFill>
                            <a:schemeClr val="bg1"/>
                          </a:solidFill>
                          <a:effectLst/>
                          <a:latin typeface="Century Gothic" panose="020B0502020202020204" pitchFamily="34" charset="0"/>
                        </a:rPr>
                        <a:t>3% ACTIVIDADES ESPECÍFICAS</a:t>
                      </a:r>
                    </a:p>
                  </a:txBody>
                  <a:tcPr marL="44450" marR="44450" marT="0" marB="0" anchor="ctr">
                    <a:solidFill>
                      <a:schemeClr val="tx1">
                        <a:lumMod val="50000"/>
                        <a:lumOff val="5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1078575202"/>
                  </a:ext>
                </a:extLst>
              </a:tr>
              <a:tr h="324884">
                <a:tc gridSpan="5">
                  <a:txBody>
                    <a:bodyPr/>
                    <a:lstStyle/>
                    <a:p>
                      <a:pPr algn="ctr">
                        <a:lnSpc>
                          <a:spcPct val="107000"/>
                        </a:lnSpc>
                        <a:spcAft>
                          <a:spcPts val="800"/>
                        </a:spcAft>
                      </a:pPr>
                      <a:r>
                        <a:rPr lang="es-MX" sz="1600" dirty="0">
                          <a:effectLst/>
                          <a:latin typeface="Century Gothic" panose="020B0502020202020204" pitchFamily="34" charset="0"/>
                        </a:rPr>
                        <a:t> $             6,829,788.50 </a:t>
                      </a:r>
                    </a:p>
                  </a:txBody>
                  <a:tcPr marL="44450" marR="44450" marT="0" marB="0" anchor="b">
                    <a:solidFill>
                      <a:schemeClr val="bg2"/>
                    </a:solidFill>
                  </a:tcPr>
                </a:tc>
                <a:tc hMerge="1">
                  <a:txBody>
                    <a:bodyPr/>
                    <a:lstStyle/>
                    <a:p>
                      <a:pPr>
                        <a:lnSpc>
                          <a:spcPct val="107000"/>
                        </a:lnSpc>
                      </a:pPr>
                      <a:endParaRPr lang="es-MX" sz="140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gn="ctr">
                        <a:lnSpc>
                          <a:spcPct val="107000"/>
                        </a:lnSpc>
                        <a:spcAft>
                          <a:spcPts val="800"/>
                        </a:spcAft>
                      </a:pPr>
                      <a:r>
                        <a:rPr lang="es-MX" sz="1600" dirty="0">
                          <a:effectLst/>
                          <a:latin typeface="Century Gothic" panose="020B0502020202020204" pitchFamily="34" charset="0"/>
                        </a:rPr>
                        <a:t> $             6,829,788.50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pPr>
                        <a:lnSpc>
                          <a:spcPct val="107000"/>
                        </a:lnSpc>
                      </a:pPr>
                      <a:endParaRPr lang="es-MX" sz="1600" dirty="0">
                        <a:effectLst/>
                        <a:latin typeface="Century Gothic" panose="020B0502020202020204" pitchFamily="34" charset="0"/>
                        <a:cs typeface="Times New Roman" panose="02020603050405020304" pitchFamily="18" charset="0"/>
                      </a:endParaRPr>
                    </a:p>
                  </a:txBody>
                  <a:tcPr marL="44450" marR="44450" marT="0" marB="0" anchor="b"/>
                </a:tc>
                <a:tc hMerge="1">
                  <a:txBody>
                    <a:bodyPr/>
                    <a:lstStyle/>
                    <a:p>
                      <a:pPr>
                        <a:lnSpc>
                          <a:spcPct val="107000"/>
                        </a:lnSpc>
                        <a:spcAft>
                          <a:spcPts val="800"/>
                        </a:spcAft>
                      </a:pPr>
                      <a:r>
                        <a:rPr lang="es-MX" sz="1100" dirty="0">
                          <a:effectLst/>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767417856"/>
                  </a:ext>
                </a:extLst>
              </a:tr>
              <a:tr h="180000">
                <a:tc gridSpan="5">
                  <a:txBody>
                    <a:bodyPr/>
                    <a:lstStyle/>
                    <a:p>
                      <a:pPr algn="ctr">
                        <a:lnSpc>
                          <a:spcPct val="107000"/>
                        </a:lnSpc>
                        <a:spcAft>
                          <a:spcPts val="800"/>
                        </a:spcAft>
                      </a:pPr>
                      <a:endParaRPr lang="es-MX" sz="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solidFill>
                      <a:schemeClr val="bg1"/>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2101505416"/>
                  </a:ext>
                </a:extLst>
              </a:tr>
              <a:tr h="324884">
                <a:tc gridSpan="5">
                  <a:txBody>
                    <a:bodyPr/>
                    <a:lstStyle/>
                    <a:p>
                      <a:pPr marL="0" algn="ctr" defTabSz="914400" rtl="0" eaLnBrk="1" latinLnBrk="0" hangingPunct="1">
                        <a:lnSpc>
                          <a:spcPct val="107000"/>
                        </a:lnSpc>
                        <a:spcAft>
                          <a:spcPts val="800"/>
                        </a:spcAft>
                      </a:pPr>
                      <a:r>
                        <a:rPr lang="es-MX" sz="1600" b="1" kern="1200" dirty="0">
                          <a:solidFill>
                            <a:schemeClr val="bg1"/>
                          </a:solidFill>
                          <a:effectLst/>
                          <a:latin typeface="Century Gothic" panose="020B0502020202020204" pitchFamily="34" charset="0"/>
                          <a:ea typeface="+mn-ea"/>
                          <a:cs typeface="+mn-cs"/>
                        </a:rPr>
                        <a:t>2% FRANQUICIAS POSTALES</a:t>
                      </a:r>
                    </a:p>
                  </a:txBody>
                  <a:tcPr marL="44450" marR="44450" marT="0" marB="0" anchor="ctr">
                    <a:solidFill>
                      <a:schemeClr val="tx1">
                        <a:lumMod val="50000"/>
                        <a:lumOff val="5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520138869"/>
                  </a:ext>
                </a:extLst>
              </a:tr>
              <a:tr h="324884">
                <a:tc gridSpan="5">
                  <a:txBody>
                    <a:bodyPr/>
                    <a:lstStyle/>
                    <a:p>
                      <a:pPr algn="ctr">
                        <a:lnSpc>
                          <a:spcPct val="107000"/>
                        </a:lnSpc>
                        <a:spcAft>
                          <a:spcPts val="800"/>
                        </a:spcAft>
                      </a:pPr>
                      <a:r>
                        <a:rPr lang="es-MX" sz="1400" dirty="0">
                          <a:effectLst/>
                        </a:rPr>
                        <a:t> </a:t>
                      </a:r>
                      <a:r>
                        <a:rPr lang="es-MX" sz="1600" dirty="0">
                          <a:effectLst/>
                          <a:latin typeface="Century Gothic" panose="020B0502020202020204" pitchFamily="34" charset="0"/>
                        </a:rPr>
                        <a:t> $             4,553,192.33 </a:t>
                      </a:r>
                    </a:p>
                  </a:txBody>
                  <a:tcPr marL="44450" marR="44450" marT="0" marB="0" anchor="b">
                    <a:solidFill>
                      <a:schemeClr val="bg2"/>
                    </a:solidFill>
                  </a:tcPr>
                </a:tc>
                <a:tc hMerge="1">
                  <a:txBody>
                    <a:bodyPr/>
                    <a:lstStyle/>
                    <a:p>
                      <a:pPr>
                        <a:lnSpc>
                          <a:spcPct val="107000"/>
                        </a:lnSpc>
                        <a:spcAft>
                          <a:spcPts val="800"/>
                        </a:spcAft>
                      </a:pPr>
                      <a:r>
                        <a:rPr lang="es-MX" sz="1400">
                          <a:effectLst/>
                          <a:latin typeface="Century Gothic" panose="020B0502020202020204" pitchFamily="34" charset="0"/>
                        </a:rPr>
                        <a:t> </a:t>
                      </a:r>
                      <a:endParaRPr lang="es-MX"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pPr algn="ctr">
                        <a:lnSpc>
                          <a:spcPct val="107000"/>
                        </a:lnSpc>
                        <a:spcAft>
                          <a:spcPts val="800"/>
                        </a:spcAft>
                      </a:pPr>
                      <a:r>
                        <a:rPr lang="es-MX" sz="1600" dirty="0">
                          <a:effectLst/>
                          <a:latin typeface="Century Gothic" panose="020B0502020202020204" pitchFamily="34" charset="0"/>
                        </a:rPr>
                        <a:t> $             4,553,192.33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pPr>
                        <a:lnSpc>
                          <a:spcPct val="107000"/>
                        </a:lnSpc>
                        <a:spcAft>
                          <a:spcPts val="800"/>
                        </a:spcAft>
                      </a:pPr>
                      <a:r>
                        <a:rPr lang="es-MX" sz="1600">
                          <a:effectLst/>
                          <a:latin typeface="Century Gothic" panose="020B0502020202020204" pitchFamily="34" charset="0"/>
                        </a:rPr>
                        <a:t> </a:t>
                      </a:r>
                      <a:endParaRPr lang="es-MX" sz="160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pPr>
                        <a:lnSpc>
                          <a:spcPct val="107000"/>
                        </a:lnSpc>
                        <a:spcAft>
                          <a:spcPts val="800"/>
                        </a:spcAft>
                      </a:pPr>
                      <a:r>
                        <a:rPr lang="es-MX" sz="1100" dirty="0">
                          <a:effectLst/>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397239318"/>
                  </a:ext>
                </a:extLst>
              </a:tr>
              <a:tr h="0">
                <a:tc gridSpan="5">
                  <a:txBody>
                    <a:bodyPr/>
                    <a:lstStyle/>
                    <a:p>
                      <a:pPr algn="ctr">
                        <a:lnSpc>
                          <a:spcPct val="107000"/>
                        </a:lnSpc>
                        <a:spcAft>
                          <a:spcPts val="800"/>
                        </a:spcAft>
                      </a:pPr>
                      <a:endParaRPr lang="es-MX" sz="600" b="1" kern="1200" dirty="0">
                        <a:solidFill>
                          <a:schemeClr val="tx1"/>
                        </a:solidFill>
                        <a:effectLst/>
                        <a:latin typeface="+mn-lt"/>
                        <a:ea typeface="+mn-ea"/>
                        <a:cs typeface="+mn-cs"/>
                      </a:endParaRPr>
                    </a:p>
                  </a:txBody>
                  <a:tcPr marL="44450" marR="44450" marT="0" marB="0" anchor="ctr">
                    <a:solidFill>
                      <a:schemeClr val="bg1"/>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484275594"/>
                  </a:ext>
                </a:extLst>
              </a:tr>
              <a:tr h="324884">
                <a:tc gridSpan="5">
                  <a:txBody>
                    <a:bodyPr/>
                    <a:lstStyle/>
                    <a:p>
                      <a:pPr algn="ctr">
                        <a:lnSpc>
                          <a:spcPct val="107000"/>
                        </a:lnSpc>
                        <a:spcAft>
                          <a:spcPts val="800"/>
                        </a:spcAft>
                      </a:pPr>
                      <a:r>
                        <a:rPr lang="es-MX" sz="1600" dirty="0">
                          <a:solidFill>
                            <a:schemeClr val="bg1"/>
                          </a:solidFill>
                          <a:effectLst/>
                          <a:latin typeface="Century Gothic" panose="020B0502020202020204" pitchFamily="34" charset="0"/>
                        </a:rPr>
                        <a:t>TOTAL</a:t>
                      </a:r>
                      <a:endParaRPr lang="es-MX" sz="16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ctr">
                    <a:solidFill>
                      <a:srgbClr val="000000"/>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82462570"/>
                  </a:ext>
                </a:extLst>
              </a:tr>
              <a:tr h="324884">
                <a:tc>
                  <a:txBody>
                    <a:bodyPr/>
                    <a:lstStyle/>
                    <a:p>
                      <a:pPr>
                        <a:lnSpc>
                          <a:spcPct val="107000"/>
                        </a:lnSpc>
                        <a:spcAft>
                          <a:spcPts val="800"/>
                        </a:spcAft>
                      </a:pPr>
                      <a:r>
                        <a:rPr lang="es-MX" sz="1400">
                          <a:effectLst/>
                        </a:rPr>
                        <a:t> </a:t>
                      </a:r>
                      <a:endParaRPr lang="es-MX" sz="1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800"/>
                        </a:spcAft>
                      </a:pPr>
                      <a:r>
                        <a:rPr lang="es-MX" sz="1400" dirty="0">
                          <a:effectLst/>
                          <a:latin typeface="Century Gothic" panose="020B0502020202020204" pitchFamily="34" charset="0"/>
                        </a:rPr>
                        <a:t> </a:t>
                      </a:r>
                      <a:endParaRPr lang="es-MX"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es-MX" sz="1600" b="1" dirty="0">
                          <a:effectLst/>
                          <a:latin typeface="Century Gothic" panose="020B0502020202020204" pitchFamily="34" charset="0"/>
                        </a:rPr>
                        <a:t> $         239,042,597.33 </a:t>
                      </a:r>
                      <a:endParaRPr lang="es-MX"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800"/>
                        </a:spcAft>
                      </a:pPr>
                      <a:r>
                        <a:rPr lang="es-MX" sz="1600" dirty="0">
                          <a:effectLst/>
                          <a:latin typeface="Century Gothic" panose="020B0502020202020204" pitchFamily="34" charset="0"/>
                        </a:rPr>
                        <a:t>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800"/>
                        </a:spcAft>
                      </a:pPr>
                      <a:r>
                        <a:rPr lang="es-MX" sz="1100" dirty="0">
                          <a:effectLst/>
                        </a:rPr>
                        <a:t>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22160672"/>
                  </a:ext>
                </a:extLst>
              </a:tr>
            </a:tbl>
          </a:graphicData>
        </a:graphic>
      </p:graphicFrame>
      <p:sp>
        <p:nvSpPr>
          <p:cNvPr id="7" name="Rectángulo 6">
            <a:extLst>
              <a:ext uri="{FF2B5EF4-FFF2-40B4-BE49-F238E27FC236}">
                <a16:creationId xmlns:a16="http://schemas.microsoft.com/office/drawing/2014/main" id="{D51F1514-3C88-431A-B614-E6E89F9F3810}"/>
              </a:ext>
            </a:extLst>
          </p:cNvPr>
          <p:cNvSpPr/>
          <p:nvPr/>
        </p:nvSpPr>
        <p:spPr>
          <a:xfrm>
            <a:off x="912459" y="357958"/>
            <a:ext cx="7071071" cy="661335"/>
          </a:xfrm>
          <a:prstGeom prst="rect">
            <a:avLst/>
          </a:prstGeom>
          <a:noFill/>
        </p:spPr>
        <p:txBody>
          <a:bodyPr wrap="square" lIns="91440" tIns="45720" rIns="91440" bIns="45720">
            <a:spAutoFit/>
          </a:bodyPr>
          <a:lstStyle/>
          <a:p>
            <a:pPr algn="ctr">
              <a:lnSpc>
                <a:spcPct val="107000"/>
              </a:lnSpc>
              <a:spcAft>
                <a:spcPts val="800"/>
              </a:spcAft>
            </a:pPr>
            <a:r>
              <a:rPr lang="es-MX" b="1" dirty="0">
                <a:solidFill>
                  <a:srgbClr val="821F21"/>
                </a:solidFill>
                <a:effectLst/>
                <a:latin typeface="Century Gothic" panose="020B0502020202020204" pitchFamily="34" charset="0"/>
              </a:rPr>
              <a:t>Financiamiento público para Partidos </a:t>
            </a:r>
            <a:r>
              <a:rPr lang="es-MX" b="1" dirty="0">
                <a:solidFill>
                  <a:srgbClr val="821F21"/>
                </a:solidFill>
                <a:latin typeface="Century Gothic" panose="020B0502020202020204" pitchFamily="34" charset="0"/>
              </a:rPr>
              <a:t>P</a:t>
            </a:r>
            <a:r>
              <a:rPr lang="es-MX" b="1" dirty="0">
                <a:solidFill>
                  <a:srgbClr val="821F21"/>
                </a:solidFill>
                <a:effectLst/>
                <a:latin typeface="Century Gothic" panose="020B0502020202020204" pitchFamily="34" charset="0"/>
              </a:rPr>
              <a:t>olíticos y Candidatos </a:t>
            </a:r>
            <a:r>
              <a:rPr lang="es-MX" b="1" dirty="0">
                <a:solidFill>
                  <a:srgbClr val="821F21"/>
                </a:solidFill>
                <a:latin typeface="Century Gothic" panose="020B0502020202020204" pitchFamily="34" charset="0"/>
              </a:rPr>
              <a:t>I</a:t>
            </a:r>
            <a:r>
              <a:rPr lang="es-MX" b="1" dirty="0">
                <a:solidFill>
                  <a:srgbClr val="821F21"/>
                </a:solidFill>
                <a:effectLst/>
                <a:latin typeface="Century Gothic" panose="020B0502020202020204" pitchFamily="34" charset="0"/>
              </a:rPr>
              <a:t>ndependientes</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52A4D7C7-94BD-4155-AAD3-7204E2450A74}"/>
              </a:ext>
            </a:extLst>
          </p:cNvPr>
          <p:cNvSpPr txBox="1"/>
          <p:nvPr/>
        </p:nvSpPr>
        <p:spPr>
          <a:xfrm>
            <a:off x="912459" y="1403502"/>
            <a:ext cx="7188554" cy="1125886"/>
          </a:xfrm>
          <a:prstGeom prst="rect">
            <a:avLst/>
          </a:prstGeom>
          <a:noFill/>
        </p:spPr>
        <p:txBody>
          <a:bodyPr wrap="square">
            <a:spAutoFit/>
          </a:bodyPr>
          <a:lstStyle/>
          <a:p>
            <a:pPr algn="just">
              <a:lnSpc>
                <a:spcPct val="107000"/>
              </a:lnSpc>
              <a:spcAft>
                <a:spcPts val="800"/>
              </a:spcAft>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Se contempla el acceso equitativo de </a:t>
            </a:r>
            <a:r>
              <a:rPr lang="es-MX" sz="1600" dirty="0">
                <a:latin typeface="Century Gothic" panose="020B0502020202020204" pitchFamily="34" charset="0"/>
                <a:ea typeface="Calibri" panose="020F0502020204030204" pitchFamily="34" charset="0"/>
                <a:cs typeface="Times New Roman" panose="02020603050405020304" pitchFamily="18" charset="0"/>
              </a:rPr>
              <a:t>los partidos políticos </a:t>
            </a:r>
            <a:r>
              <a:rPr lang="es-MX" sz="1600" dirty="0">
                <a:effectLst/>
                <a:latin typeface="Century Gothic" panose="020B0502020202020204" pitchFamily="34" charset="0"/>
                <a:ea typeface="Calibri" panose="020F0502020204030204" pitchFamily="34" charset="0"/>
                <a:cs typeface="Times New Roman" panose="02020603050405020304" pitchFamily="18" charset="0"/>
              </a:rPr>
              <a:t>al financiamiento público ordinario y para actividades específicas, así como a las franquicias postales, de conformidad con los principios de legalidad, imparcialidad y transparencia. </a:t>
            </a:r>
          </a:p>
        </p:txBody>
      </p:sp>
      <p:sp>
        <p:nvSpPr>
          <p:cNvPr id="5" name="Rectángulo 4">
            <a:extLst>
              <a:ext uri="{FF2B5EF4-FFF2-40B4-BE49-F238E27FC236}">
                <a16:creationId xmlns:a16="http://schemas.microsoft.com/office/drawing/2014/main" id="{224737C7-AFD9-4BCF-840D-BF69D5C51B6F}"/>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12" name="Grupo 11">
            <a:extLst>
              <a:ext uri="{FF2B5EF4-FFF2-40B4-BE49-F238E27FC236}">
                <a16:creationId xmlns:a16="http://schemas.microsoft.com/office/drawing/2014/main" id="{676FC183-EF9A-4DB3-A917-AAAAF960A63D}"/>
              </a:ext>
            </a:extLst>
          </p:cNvPr>
          <p:cNvGrpSpPr/>
          <p:nvPr/>
        </p:nvGrpSpPr>
        <p:grpSpPr>
          <a:xfrm flipH="1">
            <a:off x="8371419" y="159028"/>
            <a:ext cx="530439" cy="6176765"/>
            <a:chOff x="11752872" y="296026"/>
            <a:chExt cx="1219200" cy="11826115"/>
          </a:xfrm>
        </p:grpSpPr>
        <p:sp>
          <p:nvSpPr>
            <p:cNvPr id="13" name="Freeform 6">
              <a:extLst>
                <a:ext uri="{FF2B5EF4-FFF2-40B4-BE49-F238E27FC236}">
                  <a16:creationId xmlns:a16="http://schemas.microsoft.com/office/drawing/2014/main" id="{41F7949C-AEB2-4E85-A5B8-430EB004C6CC}"/>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4" name="Conector recto 13">
              <a:extLst>
                <a:ext uri="{FF2B5EF4-FFF2-40B4-BE49-F238E27FC236}">
                  <a16:creationId xmlns:a16="http://schemas.microsoft.com/office/drawing/2014/main" id="{43E140DC-05B4-42A1-BA65-9C4CE9E0BC95}"/>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10" name="Imagen 9">
            <a:extLst>
              <a:ext uri="{FF2B5EF4-FFF2-40B4-BE49-F238E27FC236}">
                <a16:creationId xmlns:a16="http://schemas.microsoft.com/office/drawing/2014/main" id="{300D16AF-025A-4A93-86D7-2138BD89E537}"/>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0EF161B8-5402-134E-B39E-2EC6F881B4B5}"/>
              </a:ext>
            </a:extLst>
          </p:cNvPr>
          <p:cNvSpPr>
            <a:spLocks noGrp="1"/>
          </p:cNvSpPr>
          <p:nvPr>
            <p:ph type="sldNum" sz="quarter" idx="12"/>
          </p:nvPr>
        </p:nvSpPr>
        <p:spPr/>
        <p:txBody>
          <a:bodyPr/>
          <a:lstStyle/>
          <a:p>
            <a:fld id="{E5E9EB46-AD77-4AF2-976B-88C46CEFE23D}" type="slidenum">
              <a:rPr lang="es-MX" smtClean="0"/>
              <a:t>5</a:t>
            </a:fld>
            <a:endParaRPr lang="es-MX"/>
          </a:p>
        </p:txBody>
      </p:sp>
    </p:spTree>
    <p:extLst>
      <p:ext uri="{BB962C8B-B14F-4D97-AF65-F5344CB8AC3E}">
        <p14:creationId xmlns:p14="http://schemas.microsoft.com/office/powerpoint/2010/main" val="263916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F0741E4-8720-422B-BB4D-DED6A42E07AA}"/>
              </a:ext>
            </a:extLst>
          </p:cNvPr>
          <p:cNvSpPr txBox="1"/>
          <p:nvPr/>
        </p:nvSpPr>
        <p:spPr>
          <a:xfrm>
            <a:off x="1023177" y="411904"/>
            <a:ext cx="7223128" cy="1228478"/>
          </a:xfrm>
          <a:prstGeom prst="rect">
            <a:avLst/>
          </a:prstGeom>
          <a:noFill/>
        </p:spPr>
        <p:txBody>
          <a:bodyPr wrap="square">
            <a:spAutoFit/>
          </a:bodyPr>
          <a:lstStyle/>
          <a:p>
            <a:pPr algn="just">
              <a:lnSpc>
                <a:spcPct val="107000"/>
              </a:lnSpc>
              <a:spcAft>
                <a:spcPts val="800"/>
              </a:spcAft>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Los proyectos estratégicos se agrupan en tres grandes ejes:</a:t>
            </a:r>
          </a:p>
          <a:p>
            <a:pPr marL="342900" lvl="0" indent="-342900" algn="just">
              <a:lnSpc>
                <a:spcPct val="107000"/>
              </a:lnSpc>
              <a:buFont typeface="Wingdings" panose="05000000000000000000" pitchFamily="2" charset="2"/>
              <a:buChar char="Ø"/>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Proceso Electoral y Revocación de Mandato.</a:t>
            </a:r>
          </a:p>
          <a:p>
            <a:pPr marL="342900" lvl="0" indent="-342900" algn="just">
              <a:lnSpc>
                <a:spcPct val="107000"/>
              </a:lnSpc>
              <a:buFont typeface="Wingdings" panose="05000000000000000000" pitchFamily="2" charset="2"/>
              <a:buChar char="Ø"/>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Fortalecimiento Institucional.</a:t>
            </a:r>
          </a:p>
          <a:p>
            <a:pPr marL="342900" lvl="0" indent="-342900" algn="just">
              <a:lnSpc>
                <a:spcPct val="107000"/>
              </a:lnSpc>
              <a:spcAft>
                <a:spcPts val="800"/>
              </a:spcAft>
              <a:buFont typeface="Wingdings" panose="05000000000000000000" pitchFamily="2" charset="2"/>
              <a:buChar char="Ø"/>
            </a:pPr>
            <a:r>
              <a:rPr lang="es-MX" sz="1600" dirty="0">
                <a:effectLst/>
                <a:latin typeface="Century Gothic" panose="020B0502020202020204" pitchFamily="34" charset="0"/>
                <a:ea typeface="Calibri" panose="020F0502020204030204" pitchFamily="34" charset="0"/>
                <a:cs typeface="Times New Roman" panose="02020603050405020304" pitchFamily="18" charset="0"/>
              </a:rPr>
              <a:t>Cultura cívica</a:t>
            </a:r>
            <a:r>
              <a:rPr lang="es-MX" sz="1600" dirty="0">
                <a:latin typeface="Century Gothic" panose="020B0502020202020204" pitchFamily="34" charset="0"/>
                <a:ea typeface="Calibri" panose="020F0502020204030204" pitchFamily="34" charset="0"/>
                <a:cs typeface="Times New Roman" panose="02020603050405020304" pitchFamily="18" charset="0"/>
              </a:rPr>
              <a:t>.</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 name="Rectángulo 3">
            <a:extLst>
              <a:ext uri="{FF2B5EF4-FFF2-40B4-BE49-F238E27FC236}">
                <a16:creationId xmlns:a16="http://schemas.microsoft.com/office/drawing/2014/main" id="{ED136DE3-A326-408D-B7C3-78D668BE2662}"/>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6" name="Grupo 5">
            <a:extLst>
              <a:ext uri="{FF2B5EF4-FFF2-40B4-BE49-F238E27FC236}">
                <a16:creationId xmlns:a16="http://schemas.microsoft.com/office/drawing/2014/main" id="{877C573A-D4E3-4DF0-8DC2-D0BD8C050E8D}"/>
              </a:ext>
            </a:extLst>
          </p:cNvPr>
          <p:cNvGrpSpPr/>
          <p:nvPr/>
        </p:nvGrpSpPr>
        <p:grpSpPr>
          <a:xfrm flipH="1">
            <a:off x="8382846" y="165878"/>
            <a:ext cx="530439" cy="6176765"/>
            <a:chOff x="11752872" y="296026"/>
            <a:chExt cx="1219200" cy="11826115"/>
          </a:xfrm>
        </p:grpSpPr>
        <p:sp>
          <p:nvSpPr>
            <p:cNvPr id="7" name="Freeform 6">
              <a:extLst>
                <a:ext uri="{FF2B5EF4-FFF2-40B4-BE49-F238E27FC236}">
                  <a16:creationId xmlns:a16="http://schemas.microsoft.com/office/drawing/2014/main" id="{FC2A3E67-2E1C-4E21-9C5E-D60C8F813F41}"/>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8" name="Conector recto 7">
              <a:extLst>
                <a:ext uri="{FF2B5EF4-FFF2-40B4-BE49-F238E27FC236}">
                  <a16:creationId xmlns:a16="http://schemas.microsoft.com/office/drawing/2014/main" id="{463B52BE-AD81-4C86-88E9-7F58EF513A8D}"/>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196D0795-67D7-4F33-B7DB-84C996816B9F}"/>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51F6C420-C20C-3C41-9ADE-EE7522700B52}"/>
              </a:ext>
            </a:extLst>
          </p:cNvPr>
          <p:cNvSpPr>
            <a:spLocks noGrp="1"/>
          </p:cNvSpPr>
          <p:nvPr>
            <p:ph type="sldNum" sz="quarter" idx="12"/>
          </p:nvPr>
        </p:nvSpPr>
        <p:spPr/>
        <p:txBody>
          <a:bodyPr/>
          <a:lstStyle/>
          <a:p>
            <a:fld id="{E5E9EB46-AD77-4AF2-976B-88C46CEFE23D}" type="slidenum">
              <a:rPr lang="es-MX" smtClean="0"/>
              <a:t>6</a:t>
            </a:fld>
            <a:endParaRPr lang="es-MX"/>
          </a:p>
        </p:txBody>
      </p:sp>
      <p:graphicFrame>
        <p:nvGraphicFramePr>
          <p:cNvPr id="10" name="Tabla 9">
            <a:extLst>
              <a:ext uri="{FF2B5EF4-FFF2-40B4-BE49-F238E27FC236}">
                <a16:creationId xmlns:a16="http://schemas.microsoft.com/office/drawing/2014/main" id="{6296EEE6-678C-465A-A530-779CC3AF5A27}"/>
              </a:ext>
            </a:extLst>
          </p:cNvPr>
          <p:cNvGraphicFramePr>
            <a:graphicFrameLocks noGrp="1"/>
          </p:cNvGraphicFramePr>
          <p:nvPr>
            <p:extLst>
              <p:ext uri="{D42A27DB-BD31-4B8C-83A1-F6EECF244321}">
                <p14:modId xmlns:p14="http://schemas.microsoft.com/office/powerpoint/2010/main" val="3841099948"/>
              </p:ext>
            </p:extLst>
          </p:nvPr>
        </p:nvGraphicFramePr>
        <p:xfrm>
          <a:off x="488071" y="1624671"/>
          <a:ext cx="8066756" cy="4912490"/>
        </p:xfrm>
        <a:graphic>
          <a:graphicData uri="http://schemas.openxmlformats.org/drawingml/2006/table">
            <a:tbl>
              <a:tblPr/>
              <a:tblGrid>
                <a:gridCol w="6322953">
                  <a:extLst>
                    <a:ext uri="{9D8B030D-6E8A-4147-A177-3AD203B41FA5}">
                      <a16:colId xmlns:a16="http://schemas.microsoft.com/office/drawing/2014/main" val="205899083"/>
                    </a:ext>
                  </a:extLst>
                </a:gridCol>
                <a:gridCol w="1743803">
                  <a:extLst>
                    <a:ext uri="{9D8B030D-6E8A-4147-A177-3AD203B41FA5}">
                      <a16:colId xmlns:a16="http://schemas.microsoft.com/office/drawing/2014/main" val="1179487267"/>
                    </a:ext>
                  </a:extLst>
                </a:gridCol>
              </a:tblGrid>
              <a:tr h="432693">
                <a:tc>
                  <a:txBody>
                    <a:bodyPr/>
                    <a:lstStyle/>
                    <a:p>
                      <a:pPr algn="ctr" rtl="0" fontAlgn="ctr"/>
                      <a:r>
                        <a:rPr lang="es-MX" sz="1200" b="1" i="0" u="none" strike="noStrike" dirty="0">
                          <a:solidFill>
                            <a:srgbClr val="FFFFFF"/>
                          </a:solidFill>
                          <a:effectLst/>
                          <a:latin typeface="Century Gothic" panose="020B0502020202020204" pitchFamily="34" charset="0"/>
                        </a:rPr>
                        <a:t>PROYECTOS ESTRATÉGICOS</a:t>
                      </a:r>
                    </a:p>
                  </a:txBody>
                  <a:tcPr anchor="ctr">
                    <a:lnL>
                      <a:noFill/>
                    </a:lnL>
                    <a:lnR>
                      <a:noFill/>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tc>
                  <a:txBody>
                    <a:bodyPr/>
                    <a:lstStyle/>
                    <a:p>
                      <a:pPr algn="ctr" rtl="0" fontAlgn="ctr"/>
                      <a:r>
                        <a:rPr lang="es-MX" sz="1200" b="1" i="0" u="none" strike="noStrike" dirty="0">
                          <a:solidFill>
                            <a:srgbClr val="FFFFFF"/>
                          </a:solidFill>
                          <a:effectLst/>
                          <a:latin typeface="Century Gothic" panose="020B0502020202020204" pitchFamily="34" charset="0"/>
                        </a:rPr>
                        <a:t>PRESUPUESTO</a:t>
                      </a:r>
                    </a:p>
                  </a:txBody>
                  <a:tcPr anchor="ctr">
                    <a:lnL>
                      <a:noFill/>
                    </a:lnL>
                    <a:lnR>
                      <a:noFill/>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821F21"/>
                    </a:solidFill>
                  </a:tcPr>
                </a:tc>
                <a:extLst>
                  <a:ext uri="{0D108BD9-81ED-4DB2-BD59-A6C34878D82A}">
                    <a16:rowId xmlns:a16="http://schemas.microsoft.com/office/drawing/2014/main" val="3127565423"/>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Revocación de Mandato (Titular del Poder Ejecutivo).</a:t>
                      </a:r>
                    </a:p>
                  </a:txBody>
                  <a:tcPr anchor="ctr">
                    <a:lnL>
                      <a:noFill/>
                    </a:lnL>
                    <a:lnR>
                      <a:noFill/>
                    </a:lnR>
                    <a:lnT w="12700" cap="flat" cmpd="sng" algn="ctr">
                      <a:solidFill>
                        <a:srgbClr val="A5A5A5"/>
                      </a:solidFill>
                      <a:prstDash val="solid"/>
                      <a:round/>
                      <a:headEnd type="none" w="med" len="med"/>
                      <a:tailEnd type="none" w="med" len="med"/>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186,208,939.46      </a:t>
                      </a:r>
                    </a:p>
                  </a:txBody>
                  <a:tcPr anchor="ctr">
                    <a:lnL>
                      <a:noFill/>
                    </a:lnL>
                    <a:lnR>
                      <a:noFill/>
                    </a:lnR>
                    <a:lnT w="12700" cap="flat" cmpd="sng" algn="ctr">
                      <a:solidFill>
                        <a:srgbClr val="A5A5A5"/>
                      </a:solidFill>
                      <a:prstDash val="solid"/>
                      <a:round/>
                      <a:headEnd type="none" w="med" len="med"/>
                      <a:tailEnd type="none" w="med" len="med"/>
                    </a:lnT>
                    <a:lnB>
                      <a:noFill/>
                    </a:lnB>
                    <a:solidFill>
                      <a:srgbClr val="F0F0F0"/>
                    </a:solidFill>
                  </a:tcPr>
                </a:tc>
                <a:extLst>
                  <a:ext uri="{0D108BD9-81ED-4DB2-BD59-A6C34878D82A}">
                    <a16:rowId xmlns:a16="http://schemas.microsoft.com/office/drawing/2014/main" val="2629567660"/>
                  </a:ext>
                </a:extLst>
              </a:tr>
              <a:tr h="565870">
                <a:tc>
                  <a:txBody>
                    <a:bodyPr/>
                    <a:lstStyle/>
                    <a:p>
                      <a:pPr algn="just" rtl="0" fontAlgn="ctr"/>
                      <a:r>
                        <a:rPr lang="es-MX" sz="1200" b="0" i="0" u="none" strike="noStrike" dirty="0">
                          <a:solidFill>
                            <a:srgbClr val="000000"/>
                          </a:solidFill>
                          <a:effectLst/>
                          <a:latin typeface="Century Gothic" panose="020B0502020202020204" pitchFamily="34" charset="0"/>
                        </a:rPr>
                        <a:t>Inicio del Proceso Electoral Local Ordinario y del Poder Judicial del 2026-2027.</a:t>
                      </a:r>
                    </a:p>
                  </a:txBody>
                  <a:tcPr anchor="ctr">
                    <a:lnL>
                      <a:noFill/>
                    </a:lnL>
                    <a:lnR>
                      <a:noFill/>
                    </a:lnR>
                    <a:lnT>
                      <a:noFill/>
                    </a:lnT>
                    <a:lnB>
                      <a:noFill/>
                    </a:lnB>
                  </a:tcPr>
                </a:tc>
                <a:tc>
                  <a:txBody>
                    <a:bodyPr/>
                    <a:lstStyle/>
                    <a:p>
                      <a:pPr algn="r" rtl="0" fontAlgn="ctr"/>
                      <a:r>
                        <a:rPr lang="es-MX" sz="1200" b="0" i="0" u="none" strike="noStrike" dirty="0">
                          <a:solidFill>
                            <a:srgbClr val="000000"/>
                          </a:solidFill>
                          <a:effectLst/>
                          <a:latin typeface="Century Gothic" panose="020B0502020202020204" pitchFamily="34" charset="0"/>
                        </a:rPr>
                        <a:t>    30,152,282.68 </a:t>
                      </a:r>
                    </a:p>
                  </a:txBody>
                  <a:tcPr anchor="ctr">
                    <a:lnL>
                      <a:noFill/>
                    </a:lnL>
                    <a:lnR>
                      <a:noFill/>
                    </a:lnR>
                    <a:lnT>
                      <a:noFill/>
                    </a:lnT>
                    <a:lnB>
                      <a:noFill/>
                    </a:lnB>
                  </a:tcPr>
                </a:tc>
                <a:extLst>
                  <a:ext uri="{0D108BD9-81ED-4DB2-BD59-A6C34878D82A}">
                    <a16:rowId xmlns:a16="http://schemas.microsoft.com/office/drawing/2014/main" val="3104531953"/>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Elecciones Ordinarias Sistemas Normativos Indígenas.</a:t>
                      </a:r>
                    </a:p>
                  </a:txBody>
                  <a:tcPr anchor="ctr">
                    <a:lnL>
                      <a:noFill/>
                    </a:lnL>
                    <a:lnR>
                      <a:noFill/>
                    </a:lnR>
                    <a:lnT>
                      <a:noFill/>
                    </a:lnT>
                    <a:lnB>
                      <a:noFill/>
                    </a:lnB>
                    <a:solidFill>
                      <a:srgbClr val="F0F0F0"/>
                    </a:solidFill>
                  </a:tcPr>
                </a:tc>
                <a:tc>
                  <a:txBody>
                    <a:bodyPr/>
                    <a:lstStyle/>
                    <a:p>
                      <a:pPr algn="r" rtl="0" fontAlgn="ctr"/>
                      <a:r>
                        <a:rPr lang="es-MX" sz="1200" b="0" i="0" u="none" strike="noStrike">
                          <a:solidFill>
                            <a:srgbClr val="000000"/>
                          </a:solidFill>
                          <a:effectLst/>
                          <a:latin typeface="Century Gothic" panose="020B0502020202020204" pitchFamily="34" charset="0"/>
                        </a:rPr>
                        <a:t>      5,342,771.12 </a:t>
                      </a:r>
                    </a:p>
                  </a:txBody>
                  <a:tcPr anchor="ctr">
                    <a:lnL>
                      <a:noFill/>
                    </a:lnL>
                    <a:lnR>
                      <a:noFill/>
                    </a:lnR>
                    <a:lnT>
                      <a:noFill/>
                    </a:lnT>
                    <a:lnB>
                      <a:noFill/>
                    </a:lnB>
                    <a:solidFill>
                      <a:srgbClr val="F0F0F0"/>
                    </a:solidFill>
                  </a:tcPr>
                </a:tc>
                <a:extLst>
                  <a:ext uri="{0D108BD9-81ED-4DB2-BD59-A6C34878D82A}">
                    <a16:rowId xmlns:a16="http://schemas.microsoft.com/office/drawing/2014/main" val="3187563109"/>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Elecciones Extraordinarias Sistemas Normativos Indígenas.</a:t>
                      </a:r>
                    </a:p>
                  </a:txBody>
                  <a:tcPr anchor="ctr">
                    <a:lnL>
                      <a:noFill/>
                    </a:lnL>
                    <a:lnR>
                      <a:noFill/>
                    </a:lnR>
                    <a:lnT>
                      <a:noFill/>
                    </a:lnT>
                    <a:lnB>
                      <a:noFill/>
                    </a:lnB>
                  </a:tcPr>
                </a:tc>
                <a:tc>
                  <a:txBody>
                    <a:bodyPr/>
                    <a:lstStyle/>
                    <a:p>
                      <a:pPr algn="r" rtl="0" fontAlgn="ctr"/>
                      <a:r>
                        <a:rPr lang="es-MX" sz="1200" b="0" i="0" u="none" strike="noStrike">
                          <a:solidFill>
                            <a:srgbClr val="000000"/>
                          </a:solidFill>
                          <a:effectLst/>
                          <a:latin typeface="Century Gothic" panose="020B0502020202020204" pitchFamily="34" charset="0"/>
                        </a:rPr>
                        <a:t>          608,600.00 </a:t>
                      </a:r>
                    </a:p>
                  </a:txBody>
                  <a:tcPr anchor="ctr">
                    <a:lnL>
                      <a:noFill/>
                    </a:lnL>
                    <a:lnR>
                      <a:noFill/>
                    </a:lnR>
                    <a:lnT>
                      <a:noFill/>
                    </a:lnT>
                    <a:lnB>
                      <a:noFill/>
                    </a:lnB>
                  </a:tcPr>
                </a:tc>
                <a:extLst>
                  <a:ext uri="{0D108BD9-81ED-4DB2-BD59-A6C34878D82A}">
                    <a16:rowId xmlns:a16="http://schemas.microsoft.com/office/drawing/2014/main" val="2575246800"/>
                  </a:ext>
                </a:extLst>
              </a:tr>
              <a:tr h="282935">
                <a:tc>
                  <a:txBody>
                    <a:bodyPr/>
                    <a:lstStyle/>
                    <a:p>
                      <a:pPr algn="just" rtl="0" fontAlgn="ctr"/>
                      <a:r>
                        <a:rPr lang="es-MX" sz="1200" b="0" i="0" u="none" strike="noStrike">
                          <a:solidFill>
                            <a:srgbClr val="000000"/>
                          </a:solidFill>
                          <a:effectLst/>
                          <a:latin typeface="Century Gothic" panose="020B0502020202020204" pitchFamily="34" charset="0"/>
                        </a:rPr>
                        <a:t>Fortalecimiento del Órgano Interno de Control.</a:t>
                      </a:r>
                    </a:p>
                  </a:txBody>
                  <a:tcPr anchor="ctr">
                    <a:lnL>
                      <a:noFill/>
                    </a:lnL>
                    <a:lnR>
                      <a:noFill/>
                    </a:lnR>
                    <a:lnT>
                      <a:noFill/>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3,044,274.00 </a:t>
                      </a:r>
                    </a:p>
                  </a:txBody>
                  <a:tcPr anchor="ctr">
                    <a:lnL>
                      <a:noFill/>
                    </a:lnL>
                    <a:lnR>
                      <a:noFill/>
                    </a:lnR>
                    <a:lnT>
                      <a:noFill/>
                    </a:lnT>
                    <a:lnB>
                      <a:noFill/>
                    </a:lnB>
                    <a:solidFill>
                      <a:srgbClr val="F0F0F0"/>
                    </a:solidFill>
                  </a:tcPr>
                </a:tc>
                <a:extLst>
                  <a:ext uri="{0D108BD9-81ED-4DB2-BD59-A6C34878D82A}">
                    <a16:rowId xmlns:a16="http://schemas.microsoft.com/office/drawing/2014/main" val="2364303576"/>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Fortalecimiento de la UTJCE.</a:t>
                      </a:r>
                    </a:p>
                  </a:txBody>
                  <a:tcPr anchor="ctr">
                    <a:lnL>
                      <a:noFill/>
                    </a:lnL>
                    <a:lnR>
                      <a:noFill/>
                    </a:lnR>
                    <a:lnT>
                      <a:noFill/>
                    </a:lnT>
                    <a:lnB>
                      <a:noFill/>
                    </a:lnB>
                  </a:tcPr>
                </a:tc>
                <a:tc>
                  <a:txBody>
                    <a:bodyPr/>
                    <a:lstStyle/>
                    <a:p>
                      <a:pPr algn="r" rtl="0" fontAlgn="ctr"/>
                      <a:r>
                        <a:rPr lang="es-MX" sz="1200" b="0" i="0" u="none" strike="noStrike">
                          <a:solidFill>
                            <a:srgbClr val="000000"/>
                          </a:solidFill>
                          <a:effectLst/>
                          <a:latin typeface="Century Gothic" panose="020B0502020202020204" pitchFamily="34" charset="0"/>
                        </a:rPr>
                        <a:t>      3,685,350.00 </a:t>
                      </a:r>
                    </a:p>
                  </a:txBody>
                  <a:tcPr anchor="ctr">
                    <a:lnL>
                      <a:noFill/>
                    </a:lnL>
                    <a:lnR>
                      <a:noFill/>
                    </a:lnR>
                    <a:lnT>
                      <a:noFill/>
                    </a:lnT>
                    <a:lnB>
                      <a:noFill/>
                    </a:lnB>
                  </a:tcPr>
                </a:tc>
                <a:extLst>
                  <a:ext uri="{0D108BD9-81ED-4DB2-BD59-A6C34878D82A}">
                    <a16:rowId xmlns:a16="http://schemas.microsoft.com/office/drawing/2014/main" val="3935580707"/>
                  </a:ext>
                </a:extLst>
              </a:tr>
              <a:tr h="282935">
                <a:tc>
                  <a:txBody>
                    <a:bodyPr/>
                    <a:lstStyle/>
                    <a:p>
                      <a:pPr algn="just" rtl="0" fontAlgn="ctr"/>
                      <a:r>
                        <a:rPr lang="es-MX" sz="1200" b="0" i="0" u="none" strike="noStrike">
                          <a:solidFill>
                            <a:srgbClr val="000000"/>
                          </a:solidFill>
                          <a:effectLst/>
                          <a:latin typeface="Century Gothic" panose="020B0502020202020204" pitchFamily="34" charset="0"/>
                        </a:rPr>
                        <a:t>Promoción de la Educación Cívica y Cultura Democrática.</a:t>
                      </a:r>
                    </a:p>
                  </a:txBody>
                  <a:tcPr anchor="ctr">
                    <a:lnL>
                      <a:noFill/>
                    </a:lnL>
                    <a:lnR>
                      <a:noFill/>
                    </a:lnR>
                    <a:lnT>
                      <a:noFill/>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1,011,882.00 </a:t>
                      </a:r>
                    </a:p>
                  </a:txBody>
                  <a:tcPr anchor="ctr">
                    <a:lnL>
                      <a:noFill/>
                    </a:lnL>
                    <a:lnR>
                      <a:noFill/>
                    </a:lnR>
                    <a:lnT>
                      <a:noFill/>
                    </a:lnT>
                    <a:lnB>
                      <a:noFill/>
                    </a:lnB>
                    <a:solidFill>
                      <a:srgbClr val="F0F0F0"/>
                    </a:solidFill>
                  </a:tcPr>
                </a:tc>
                <a:extLst>
                  <a:ext uri="{0D108BD9-81ED-4DB2-BD59-A6C34878D82A}">
                    <a16:rowId xmlns:a16="http://schemas.microsoft.com/office/drawing/2014/main" val="1255862237"/>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Igualdad de Género y No Discriminación.</a:t>
                      </a:r>
                    </a:p>
                  </a:txBody>
                  <a:tcPr anchor="ctr">
                    <a:lnL>
                      <a:noFill/>
                    </a:lnL>
                    <a:lnR>
                      <a:noFill/>
                    </a:lnR>
                    <a:lnT>
                      <a:noFill/>
                    </a:lnT>
                    <a:lnB>
                      <a:noFill/>
                    </a:lnB>
                  </a:tcPr>
                </a:tc>
                <a:tc>
                  <a:txBody>
                    <a:bodyPr/>
                    <a:lstStyle/>
                    <a:p>
                      <a:pPr algn="r" rtl="0" fontAlgn="ctr"/>
                      <a:r>
                        <a:rPr lang="es-MX" sz="1200" b="0" i="0" u="none" strike="noStrike">
                          <a:solidFill>
                            <a:srgbClr val="000000"/>
                          </a:solidFill>
                          <a:effectLst/>
                          <a:latin typeface="Century Gothic" panose="020B0502020202020204" pitchFamily="34" charset="0"/>
                        </a:rPr>
                        <a:t>      3,609,664.52 </a:t>
                      </a:r>
                    </a:p>
                  </a:txBody>
                  <a:tcPr anchor="ctr">
                    <a:lnL>
                      <a:noFill/>
                    </a:lnL>
                    <a:lnR>
                      <a:noFill/>
                    </a:lnR>
                    <a:lnT>
                      <a:noFill/>
                    </a:lnT>
                    <a:lnB>
                      <a:noFill/>
                    </a:lnB>
                  </a:tcPr>
                </a:tc>
                <a:extLst>
                  <a:ext uri="{0D108BD9-81ED-4DB2-BD59-A6C34878D82A}">
                    <a16:rowId xmlns:a16="http://schemas.microsoft.com/office/drawing/2014/main" val="3515536153"/>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Cumplimiento a la Ley General de Archivos.</a:t>
                      </a:r>
                    </a:p>
                  </a:txBody>
                  <a:tcPr anchor="ctr">
                    <a:lnL>
                      <a:noFill/>
                    </a:lnL>
                    <a:lnR>
                      <a:noFill/>
                    </a:lnR>
                    <a:lnT>
                      <a:noFill/>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4,220,676.96 </a:t>
                      </a:r>
                    </a:p>
                  </a:txBody>
                  <a:tcPr anchor="ctr">
                    <a:lnL>
                      <a:noFill/>
                    </a:lnL>
                    <a:lnR>
                      <a:noFill/>
                    </a:lnR>
                    <a:lnT>
                      <a:noFill/>
                    </a:lnT>
                    <a:lnB>
                      <a:noFill/>
                    </a:lnB>
                    <a:solidFill>
                      <a:srgbClr val="F0F0F0"/>
                    </a:solidFill>
                  </a:tcPr>
                </a:tc>
                <a:extLst>
                  <a:ext uri="{0D108BD9-81ED-4DB2-BD59-A6C34878D82A}">
                    <a16:rowId xmlns:a16="http://schemas.microsoft.com/office/drawing/2014/main" val="4224945733"/>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Difusión y Promoción en Materia Electoral.</a:t>
                      </a:r>
                    </a:p>
                  </a:txBody>
                  <a:tcPr anchor="ctr">
                    <a:lnL>
                      <a:noFill/>
                    </a:lnL>
                    <a:lnR>
                      <a:noFill/>
                    </a:lnR>
                    <a:lnT>
                      <a:noFill/>
                    </a:lnT>
                    <a:lnB>
                      <a:noFill/>
                    </a:lnB>
                  </a:tcPr>
                </a:tc>
                <a:tc>
                  <a:txBody>
                    <a:bodyPr/>
                    <a:lstStyle/>
                    <a:p>
                      <a:pPr algn="r" rtl="0" fontAlgn="ctr"/>
                      <a:r>
                        <a:rPr lang="es-MX" sz="1200" b="0" i="0" u="none" strike="noStrike">
                          <a:solidFill>
                            <a:srgbClr val="000000"/>
                          </a:solidFill>
                          <a:effectLst/>
                          <a:latin typeface="Century Gothic" panose="020B0502020202020204" pitchFamily="34" charset="0"/>
                        </a:rPr>
                        <a:t>      1,485,524.00 </a:t>
                      </a:r>
                    </a:p>
                  </a:txBody>
                  <a:tcPr anchor="ctr">
                    <a:lnL>
                      <a:noFill/>
                    </a:lnL>
                    <a:lnR>
                      <a:noFill/>
                    </a:lnR>
                    <a:lnT>
                      <a:noFill/>
                    </a:lnT>
                    <a:lnB>
                      <a:noFill/>
                    </a:lnB>
                  </a:tcPr>
                </a:tc>
                <a:extLst>
                  <a:ext uri="{0D108BD9-81ED-4DB2-BD59-A6C34878D82A}">
                    <a16:rowId xmlns:a16="http://schemas.microsoft.com/office/drawing/2014/main" val="2247866894"/>
                  </a:ext>
                </a:extLst>
              </a:tr>
              <a:tr h="282935">
                <a:tc>
                  <a:txBody>
                    <a:bodyPr/>
                    <a:lstStyle/>
                    <a:p>
                      <a:pPr algn="just" rtl="0" fontAlgn="ctr"/>
                      <a:r>
                        <a:rPr lang="es-MX" sz="1200" b="0" i="0" u="none" strike="noStrike">
                          <a:solidFill>
                            <a:srgbClr val="000000"/>
                          </a:solidFill>
                          <a:effectLst/>
                          <a:latin typeface="Century Gothic" panose="020B0502020202020204" pitchFamily="34" charset="0"/>
                        </a:rPr>
                        <a:t>Consulta a Pueblos y Comunidades Indígenas.</a:t>
                      </a:r>
                    </a:p>
                  </a:txBody>
                  <a:tcPr anchor="ctr">
                    <a:lnL>
                      <a:noFill/>
                    </a:lnL>
                    <a:lnR>
                      <a:noFill/>
                    </a:lnR>
                    <a:lnT>
                      <a:noFill/>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5,971,050.00  </a:t>
                      </a:r>
                    </a:p>
                  </a:txBody>
                  <a:tcPr anchor="ctr">
                    <a:lnL>
                      <a:noFill/>
                    </a:lnL>
                    <a:lnR>
                      <a:noFill/>
                    </a:lnR>
                    <a:lnT>
                      <a:noFill/>
                    </a:lnT>
                    <a:lnB>
                      <a:noFill/>
                    </a:lnB>
                    <a:solidFill>
                      <a:srgbClr val="F0F0F0"/>
                    </a:solidFill>
                  </a:tcPr>
                </a:tc>
                <a:extLst>
                  <a:ext uri="{0D108BD9-81ED-4DB2-BD59-A6C34878D82A}">
                    <a16:rowId xmlns:a16="http://schemas.microsoft.com/office/drawing/2014/main" val="2077583269"/>
                  </a:ext>
                </a:extLst>
              </a:tr>
              <a:tr h="282935">
                <a:tc>
                  <a:txBody>
                    <a:bodyPr/>
                    <a:lstStyle/>
                    <a:p>
                      <a:pPr algn="just" rtl="0" fontAlgn="ctr"/>
                      <a:r>
                        <a:rPr lang="es-MX" sz="1200" b="0" i="0" u="none" strike="noStrike" dirty="0">
                          <a:solidFill>
                            <a:srgbClr val="000000"/>
                          </a:solidFill>
                          <a:effectLst/>
                          <a:latin typeface="Century Gothic" panose="020B0502020202020204" pitchFamily="34" charset="0"/>
                        </a:rPr>
                        <a:t>Liquidación de Partidos Políticos.</a:t>
                      </a:r>
                    </a:p>
                  </a:txBody>
                  <a:tcPr anchor="ctr">
                    <a:lnL>
                      <a:noFill/>
                    </a:lnL>
                    <a:lnR>
                      <a:noFill/>
                    </a:lnR>
                    <a:lnT>
                      <a:noFill/>
                    </a:lnT>
                    <a:lnB>
                      <a:noFill/>
                    </a:lnB>
                  </a:tcPr>
                </a:tc>
                <a:tc>
                  <a:txBody>
                    <a:bodyPr/>
                    <a:lstStyle/>
                    <a:p>
                      <a:pPr algn="r" rtl="0" fontAlgn="ctr"/>
                      <a:r>
                        <a:rPr lang="es-MX" sz="1200" b="0" i="0" u="none" strike="noStrike" dirty="0">
                          <a:solidFill>
                            <a:srgbClr val="000000"/>
                          </a:solidFill>
                          <a:effectLst/>
                          <a:latin typeface="Century Gothic" panose="020B0502020202020204" pitchFamily="34" charset="0"/>
                        </a:rPr>
                        <a:t>      2,247,234.56 </a:t>
                      </a:r>
                    </a:p>
                  </a:txBody>
                  <a:tcPr anchor="ctr">
                    <a:lnL>
                      <a:noFill/>
                    </a:lnL>
                    <a:lnR>
                      <a:noFill/>
                    </a:lnR>
                    <a:lnT>
                      <a:noFill/>
                    </a:lnT>
                    <a:lnB>
                      <a:noFill/>
                    </a:lnB>
                  </a:tcPr>
                </a:tc>
                <a:extLst>
                  <a:ext uri="{0D108BD9-81ED-4DB2-BD59-A6C34878D82A}">
                    <a16:rowId xmlns:a16="http://schemas.microsoft.com/office/drawing/2014/main" val="1387014663"/>
                  </a:ext>
                </a:extLst>
              </a:tr>
              <a:tr h="449083">
                <a:tc>
                  <a:txBody>
                    <a:bodyPr/>
                    <a:lstStyle/>
                    <a:p>
                      <a:pPr algn="just" rtl="0" fontAlgn="ctr"/>
                      <a:r>
                        <a:rPr lang="es-MX" sz="1200" b="0" i="0" u="none" strike="noStrike" dirty="0">
                          <a:solidFill>
                            <a:srgbClr val="000000"/>
                          </a:solidFill>
                          <a:effectLst/>
                          <a:latin typeface="Century Gothic" panose="020B0502020202020204" pitchFamily="34" charset="0"/>
                        </a:rPr>
                        <a:t>Derecho de Acceso a la Información, Transparencia y Protección de Datos Personales.</a:t>
                      </a:r>
                    </a:p>
                  </a:txBody>
                  <a:tcPr anchor="ctr">
                    <a:lnL>
                      <a:noFill/>
                    </a:lnL>
                    <a:lnR>
                      <a:noFill/>
                    </a:lnR>
                    <a:lnT>
                      <a:noFill/>
                    </a:lnT>
                    <a:lnB>
                      <a:noFill/>
                    </a:lnB>
                    <a:solidFill>
                      <a:srgbClr val="F0F0F0"/>
                    </a:solidFill>
                  </a:tcPr>
                </a:tc>
                <a:tc>
                  <a:txBody>
                    <a:bodyPr/>
                    <a:lstStyle/>
                    <a:p>
                      <a:pPr algn="r" rtl="0" fontAlgn="ctr"/>
                      <a:r>
                        <a:rPr lang="es-MX" sz="1200" b="0" i="0" u="none" strike="noStrike" dirty="0">
                          <a:solidFill>
                            <a:srgbClr val="000000"/>
                          </a:solidFill>
                          <a:effectLst/>
                          <a:latin typeface="Century Gothic" panose="020B0502020202020204" pitchFamily="34" charset="0"/>
                        </a:rPr>
                        <a:t>      1,940,630.00 </a:t>
                      </a:r>
                    </a:p>
                  </a:txBody>
                  <a:tcPr anchor="ctr">
                    <a:lnL>
                      <a:noFill/>
                    </a:lnL>
                    <a:lnR>
                      <a:noFill/>
                    </a:lnR>
                    <a:lnT>
                      <a:noFill/>
                    </a:lnT>
                    <a:lnB>
                      <a:noFill/>
                    </a:lnB>
                    <a:solidFill>
                      <a:srgbClr val="F0F0F0"/>
                    </a:solidFill>
                  </a:tcPr>
                </a:tc>
                <a:extLst>
                  <a:ext uri="{0D108BD9-81ED-4DB2-BD59-A6C34878D82A}">
                    <a16:rowId xmlns:a16="http://schemas.microsoft.com/office/drawing/2014/main" val="3682064495"/>
                  </a:ext>
                </a:extLst>
              </a:tr>
              <a:tr h="344442">
                <a:tc>
                  <a:txBody>
                    <a:bodyPr/>
                    <a:lstStyle/>
                    <a:p>
                      <a:pPr algn="ctr" rtl="0" fontAlgn="ctr"/>
                      <a:r>
                        <a:rPr lang="es-MX" sz="1200" b="1" i="0" u="none" strike="noStrike" dirty="0">
                          <a:solidFill>
                            <a:srgbClr val="FFFFFF"/>
                          </a:solidFill>
                          <a:effectLst/>
                          <a:latin typeface="Century Gothic" panose="020B0502020202020204" pitchFamily="34" charset="0"/>
                        </a:rPr>
                        <a:t>TOTAL</a:t>
                      </a:r>
                    </a:p>
                  </a:txBody>
                  <a:tcPr anchor="ctr">
                    <a:lnL>
                      <a:noFill/>
                    </a:lnL>
                    <a:lnR>
                      <a:noFill/>
                    </a:lnR>
                    <a:lnT>
                      <a:noFill/>
                    </a:lnT>
                    <a:lnB w="12700" cap="flat" cmpd="sng" algn="ctr">
                      <a:solidFill>
                        <a:srgbClr val="A5A5A5"/>
                      </a:solidFill>
                      <a:prstDash val="solid"/>
                      <a:round/>
                      <a:headEnd type="none" w="med" len="med"/>
                      <a:tailEnd type="none" w="med" len="med"/>
                    </a:lnB>
                    <a:solidFill>
                      <a:srgbClr val="000000"/>
                    </a:solidFill>
                  </a:tcPr>
                </a:tc>
                <a:tc>
                  <a:txBody>
                    <a:bodyPr/>
                    <a:lstStyle/>
                    <a:p>
                      <a:pPr algn="r" rtl="0" fontAlgn="ctr"/>
                      <a:r>
                        <a:rPr lang="es-MX" sz="1200" b="1" i="0" u="none" strike="noStrike" dirty="0">
                          <a:solidFill>
                            <a:schemeClr val="bg1"/>
                          </a:solidFill>
                          <a:effectLst/>
                          <a:latin typeface="Century Gothic" panose="020B0502020202020204" pitchFamily="34" charset="0"/>
                        </a:rPr>
                        <a:t> </a:t>
                      </a:r>
                      <a:r>
                        <a:rPr lang="es-MX" sz="1200" b="1" kern="1200" dirty="0">
                          <a:solidFill>
                            <a:schemeClr val="bg1"/>
                          </a:solidFill>
                          <a:effectLst/>
                          <a:latin typeface="Century Gothic" panose="020B0502020202020204" pitchFamily="34" charset="0"/>
                          <a:ea typeface="+mn-ea"/>
                          <a:cs typeface="+mn-cs"/>
                        </a:rPr>
                        <a:t>249,528,879.30</a:t>
                      </a:r>
                      <a:endParaRPr lang="es-MX" sz="1200" b="1" i="0" u="none" strike="noStrike" dirty="0">
                        <a:solidFill>
                          <a:schemeClr val="bg1"/>
                        </a:solidFill>
                        <a:effectLst/>
                        <a:latin typeface="Century Gothic" panose="020B0502020202020204" pitchFamily="34" charset="0"/>
                      </a:endParaRPr>
                    </a:p>
                  </a:txBody>
                  <a:tcPr anchor="ctr">
                    <a:lnL>
                      <a:noFill/>
                    </a:lnL>
                    <a:lnR>
                      <a:noFill/>
                    </a:lnR>
                    <a:lnT>
                      <a:noFill/>
                    </a:lnT>
                    <a:lnB w="12700" cap="flat" cmpd="sng" algn="ctr">
                      <a:solidFill>
                        <a:srgbClr val="A5A5A5"/>
                      </a:solidFill>
                      <a:prstDash val="solid"/>
                      <a:round/>
                      <a:headEnd type="none" w="med" len="med"/>
                      <a:tailEnd type="none" w="med" len="med"/>
                    </a:lnB>
                    <a:solidFill>
                      <a:srgbClr val="000000"/>
                    </a:solidFill>
                  </a:tcPr>
                </a:tc>
                <a:extLst>
                  <a:ext uri="{0D108BD9-81ED-4DB2-BD59-A6C34878D82A}">
                    <a16:rowId xmlns:a16="http://schemas.microsoft.com/office/drawing/2014/main" val="1150031551"/>
                  </a:ext>
                </a:extLst>
              </a:tr>
            </a:tbl>
          </a:graphicData>
        </a:graphic>
      </p:graphicFrame>
    </p:spTree>
    <p:extLst>
      <p:ext uri="{BB962C8B-B14F-4D97-AF65-F5344CB8AC3E}">
        <p14:creationId xmlns:p14="http://schemas.microsoft.com/office/powerpoint/2010/main" val="134031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D37FD91-078A-44A4-922F-E475BC86C7BD}"/>
              </a:ext>
            </a:extLst>
          </p:cNvPr>
          <p:cNvSpPr txBox="1"/>
          <p:nvPr/>
        </p:nvSpPr>
        <p:spPr>
          <a:xfrm>
            <a:off x="926029" y="874877"/>
            <a:ext cx="7058023" cy="1246495"/>
          </a:xfrm>
          <a:prstGeom prst="rect">
            <a:avLst/>
          </a:prstGeom>
          <a:noFill/>
        </p:spPr>
        <p:txBody>
          <a:bodyPr wrap="square">
            <a:spAutoFit/>
          </a:bodyPr>
          <a:lstStyle/>
          <a:p>
            <a:pPr algn="just"/>
            <a:r>
              <a:rPr lang="es-MX" sz="1500" dirty="0">
                <a:effectLst/>
                <a:latin typeface="Century Gothic" panose="020B0502020202020204" pitchFamily="34" charset="0"/>
                <a:ea typeface="Calibri" panose="020F0502020204030204" pitchFamily="34" charset="0"/>
                <a:cs typeface="Times New Roman" panose="02020603050405020304" pitchFamily="18" charset="0"/>
              </a:rPr>
              <a:t>El gasto ordinario o corriente comprende las erogaciones que se destinan para el pago de remuneraciones relacionadas con </a:t>
            </a:r>
            <a:r>
              <a:rPr lang="es-MX" sz="1500" dirty="0">
                <a:latin typeface="Century Gothic" panose="020B0502020202020204" pitchFamily="34" charset="0"/>
                <a:ea typeface="Calibri" panose="020F0502020204030204" pitchFamily="34" charset="0"/>
                <a:cs typeface="Times New Roman" panose="02020603050405020304" pitchFamily="18" charset="0"/>
              </a:rPr>
              <a:t>los recursos </a:t>
            </a:r>
            <a:r>
              <a:rPr lang="es-MX" sz="1500" dirty="0">
                <a:effectLst/>
                <a:latin typeface="Century Gothic" panose="020B0502020202020204" pitchFamily="34" charset="0"/>
                <a:ea typeface="Calibri" panose="020F0502020204030204" pitchFamily="34" charset="0"/>
                <a:cs typeface="Times New Roman" panose="02020603050405020304" pitchFamily="18" charset="0"/>
              </a:rPr>
              <a:t>humanos, así como la adquisición de bienes y servicios necesarios para el funcionamiento del Instituto distintos de aquellos vinculados directamente con los gastos del proceso electoral y Consulta ciudadana</a:t>
            </a:r>
            <a:r>
              <a:rPr lang="es-MX" sz="1500" dirty="0">
                <a:effectLst/>
                <a:latin typeface="Calibri" panose="020F0502020204030204" pitchFamily="34" charset="0"/>
                <a:ea typeface="Calibri" panose="020F0502020204030204" pitchFamily="34" charset="0"/>
                <a:cs typeface="Times New Roman" panose="02020603050405020304" pitchFamily="18" charset="0"/>
              </a:rPr>
              <a:t>.</a:t>
            </a:r>
            <a:endParaRPr lang="es-MX" sz="1500" dirty="0"/>
          </a:p>
        </p:txBody>
      </p:sp>
      <p:sp>
        <p:nvSpPr>
          <p:cNvPr id="6" name="CuadroTexto 5">
            <a:extLst>
              <a:ext uri="{FF2B5EF4-FFF2-40B4-BE49-F238E27FC236}">
                <a16:creationId xmlns:a16="http://schemas.microsoft.com/office/drawing/2014/main" id="{AC039119-7C93-4870-9CFC-C60899F51E77}"/>
              </a:ext>
            </a:extLst>
          </p:cNvPr>
          <p:cNvSpPr txBox="1"/>
          <p:nvPr/>
        </p:nvSpPr>
        <p:spPr>
          <a:xfrm>
            <a:off x="1019939" y="2915676"/>
            <a:ext cx="7201129" cy="3616118"/>
          </a:xfrm>
          <a:prstGeom prst="rect">
            <a:avLst/>
          </a:prstGeom>
          <a:noFill/>
        </p:spPr>
        <p:txBody>
          <a:bodyPr wrap="square">
            <a:spAutoFit/>
          </a:bodyPr>
          <a:lstStyle/>
          <a:p>
            <a:pPr algn="just">
              <a:lnSpc>
                <a:spcPct val="107000"/>
              </a:lnSpc>
              <a:spcAft>
                <a:spcPts val="800"/>
              </a:spcAft>
            </a:pP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Consideraciones</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a:t>
            </a:r>
          </a:p>
          <a:p>
            <a:pPr marL="342900" lvl="0" indent="-342900" algn="just">
              <a:lnSpc>
                <a:spcPct val="150000"/>
              </a:lnSpc>
              <a:buFont typeface="Symbol" panose="05050102010706020507" pitchFamily="18" charset="2"/>
              <a:buChar char=""/>
            </a:pP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Incremento del 3% en sueldos y 3% </a:t>
            </a:r>
            <a:r>
              <a:rPr lang="es-MX" sz="1400" b="1" dirty="0">
                <a:latin typeface="Century Gothic" panose="020B0502020202020204" pitchFamily="34" charset="0"/>
                <a:ea typeface="Calibri" panose="020F0502020204030204" pitchFamily="34" charset="0"/>
                <a:cs typeface="Times New Roman" panose="02020603050405020304" pitchFamily="18" charset="0"/>
              </a:rPr>
              <a:t>Remuneración</a:t>
            </a: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 al Desempeño </a:t>
            </a:r>
            <a:r>
              <a:rPr lang="es-MX" sz="1400" b="1" dirty="0">
                <a:latin typeface="Century Gothic" panose="020B0502020202020204" pitchFamily="34" charset="0"/>
                <a:ea typeface="Calibri" panose="020F0502020204030204" pitchFamily="34" charset="0"/>
                <a:cs typeface="Times New Roman" panose="02020603050405020304" pitchFamily="18" charset="0"/>
              </a:rPr>
              <a:t>L</a:t>
            </a: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aboral (RDL) </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del personal de Estructura de crecimiento real (artículo 10 de la Ley de Disciplina Financiera de las Entidades Federativas y los Municipios).</a:t>
            </a:r>
          </a:p>
          <a:p>
            <a:pPr marL="342900" lvl="0" indent="-342900" algn="just">
              <a:lnSpc>
                <a:spcPct val="150000"/>
              </a:lnSpc>
              <a:buFont typeface="Symbol" panose="05050102010706020507" pitchFamily="18" charset="2"/>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Dietas.</a:t>
            </a:r>
          </a:p>
          <a:p>
            <a:pPr marL="342900" lvl="0" indent="-342900" algn="just">
              <a:lnSpc>
                <a:spcPct val="150000"/>
              </a:lnSpc>
              <a:buFont typeface="Symbol" panose="05050102010706020507" pitchFamily="18" charset="2"/>
              <a:buChar char=""/>
            </a:pP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109 plazas </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de Estructura.</a:t>
            </a:r>
          </a:p>
          <a:p>
            <a:pPr marL="342900" lvl="0" indent="-342900" algn="just">
              <a:lnSpc>
                <a:spcPct val="150000"/>
              </a:lnSpc>
              <a:buFont typeface="Symbol" panose="05050102010706020507" pitchFamily="18" charset="2"/>
              <a:buChar char=""/>
            </a:pPr>
            <a:r>
              <a:rPr lang="es-MX" sz="1400" b="1" dirty="0">
                <a:effectLst/>
                <a:latin typeface="Century Gothic" panose="020B0502020202020204" pitchFamily="34" charset="0"/>
                <a:ea typeface="Calibri" panose="020F0502020204030204" pitchFamily="34" charset="0"/>
                <a:cs typeface="Times New Roman" panose="02020603050405020304" pitchFamily="18" charset="0"/>
              </a:rPr>
              <a:t>5 plazas </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de Estructura (Reforma a las leyes de Transparencia y Archivo).</a:t>
            </a:r>
          </a:p>
          <a:p>
            <a:pPr marL="342900" lvl="0" indent="-342900" algn="just">
              <a:lnSpc>
                <a:spcPct val="150000"/>
              </a:lnSpc>
              <a:buFont typeface="Symbol" panose="05050102010706020507" pitchFamily="18" charset="2"/>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Otras prestaciones al personal (día del empleado, dí</a:t>
            </a:r>
            <a:r>
              <a:rPr lang="es-MX" sz="1400" dirty="0">
                <a:latin typeface="Century Gothic" panose="020B0502020202020204" pitchFamily="34" charset="0"/>
                <a:ea typeface="Calibri" panose="020F0502020204030204" pitchFamily="34" charset="0"/>
                <a:cs typeface="Times New Roman" panose="02020603050405020304" pitchFamily="18" charset="0"/>
              </a:rPr>
              <a:t>a de la madre, día del padre, día de muertos y canasta navideña </a:t>
            </a:r>
            <a:r>
              <a:rPr lang="es-MX" sz="1400" dirty="0">
                <a:effectLst/>
                <a:latin typeface="Century Gothic" panose="020B0502020202020204" pitchFamily="34" charset="0"/>
                <a:ea typeface="Calibri" panose="020F0502020204030204" pitchFamily="34" charset="0"/>
                <a:cs typeface="Times New Roman" panose="02020603050405020304" pitchFamily="18" charset="0"/>
              </a:rPr>
              <a:t>$ 2,000.00/100 M.N,).</a:t>
            </a:r>
          </a:p>
          <a:p>
            <a:pPr marL="342900" lvl="0" indent="-342900" algn="just">
              <a:lnSpc>
                <a:spcPct val="150000"/>
              </a:lnSpc>
              <a:spcAft>
                <a:spcPts val="800"/>
              </a:spcAft>
              <a:buFont typeface="Symbol" panose="05050102010706020507" pitchFamily="18" charset="2"/>
              <a:buChar char=""/>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Programas de incentivos del Servicio Profesional Electoral Nacional (SPEN). (grado académico, rendimiento, excelencia al desempeño).</a:t>
            </a:r>
          </a:p>
        </p:txBody>
      </p:sp>
      <p:sp>
        <p:nvSpPr>
          <p:cNvPr id="5" name="Rectángulo 4">
            <a:extLst>
              <a:ext uri="{FF2B5EF4-FFF2-40B4-BE49-F238E27FC236}">
                <a16:creationId xmlns:a16="http://schemas.microsoft.com/office/drawing/2014/main" id="{2125B2FD-CFD3-4A86-A913-A3DE0AD09188}"/>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02A553F1-62B5-4B08-8DDA-742A4A782CD7}"/>
              </a:ext>
            </a:extLst>
          </p:cNvPr>
          <p:cNvGrpSpPr/>
          <p:nvPr/>
        </p:nvGrpSpPr>
        <p:grpSpPr>
          <a:xfrm flipH="1">
            <a:off x="8382846" y="165878"/>
            <a:ext cx="530439" cy="6176765"/>
            <a:chOff x="11752872" y="296026"/>
            <a:chExt cx="1219200" cy="11826115"/>
          </a:xfrm>
        </p:grpSpPr>
        <p:sp>
          <p:nvSpPr>
            <p:cNvPr id="8" name="Freeform 6">
              <a:extLst>
                <a:ext uri="{FF2B5EF4-FFF2-40B4-BE49-F238E27FC236}">
                  <a16:creationId xmlns:a16="http://schemas.microsoft.com/office/drawing/2014/main" id="{0546288A-5622-4267-9378-6A7B6508DE5C}"/>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9" name="Conector recto 8">
              <a:extLst>
                <a:ext uri="{FF2B5EF4-FFF2-40B4-BE49-F238E27FC236}">
                  <a16:creationId xmlns:a16="http://schemas.microsoft.com/office/drawing/2014/main" id="{65492F8C-75CA-418B-967A-88EA8907E6EF}"/>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 name="Rectángulo: Esquinas redondeadas 24">
            <a:extLst>
              <a:ext uri="{FF2B5EF4-FFF2-40B4-BE49-F238E27FC236}">
                <a16:creationId xmlns:a16="http://schemas.microsoft.com/office/drawing/2014/main" id="{8F6C579E-8046-4F93-9601-E8340E5AE8A3}"/>
              </a:ext>
              <a:ext uri="{C183D7F6-B498-43B3-948B-1728B52AA6E4}">
                <adec:decorative xmlns:adec="http://schemas.microsoft.com/office/drawing/2017/decorative" val="1"/>
              </a:ext>
            </a:extLst>
          </p:cNvPr>
          <p:cNvSpPr/>
          <p:nvPr/>
        </p:nvSpPr>
        <p:spPr>
          <a:xfrm>
            <a:off x="926029" y="2281339"/>
            <a:ext cx="7097943" cy="555748"/>
          </a:xfrm>
          <a:prstGeom prst="roundRect">
            <a:avLst>
              <a:gd name="adj" fmla="val 50000"/>
            </a:avLst>
          </a:prstGeom>
          <a:solidFill>
            <a:srgbClr val="82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es-ES" sz="1600" b="1" dirty="0">
                <a:latin typeface="Century Gothic" panose="020B0502020202020204" pitchFamily="34" charset="0"/>
              </a:rPr>
              <a:t>SERVICIOS PERSONALES </a:t>
            </a:r>
          </a:p>
        </p:txBody>
      </p:sp>
      <p:sp>
        <p:nvSpPr>
          <p:cNvPr id="11" name="CuadroTexto 10">
            <a:extLst>
              <a:ext uri="{FF2B5EF4-FFF2-40B4-BE49-F238E27FC236}">
                <a16:creationId xmlns:a16="http://schemas.microsoft.com/office/drawing/2014/main" id="{A5E012A1-56AC-482B-8237-0AA7A67B460C}"/>
              </a:ext>
            </a:extLst>
          </p:cNvPr>
          <p:cNvSpPr txBox="1"/>
          <p:nvPr/>
        </p:nvSpPr>
        <p:spPr>
          <a:xfrm>
            <a:off x="5896480" y="2379293"/>
            <a:ext cx="2018958" cy="369332"/>
          </a:xfrm>
          <a:prstGeom prst="rect">
            <a:avLst/>
          </a:prstGeom>
          <a:noFill/>
        </p:spPr>
        <p:txBody>
          <a:bodyPr wrap="square">
            <a:spAutoFit/>
          </a:bodyPr>
          <a:lstStyle/>
          <a:p>
            <a:pPr algn="r"/>
            <a:r>
              <a:rPr lang="es-MX" b="1" dirty="0">
                <a:solidFill>
                  <a:schemeClr val="bg1"/>
                </a:solidFill>
                <a:latin typeface="Century Gothic" panose="020B0502020202020204" pitchFamily="34" charset="0"/>
              </a:rPr>
              <a:t> $  </a:t>
            </a:r>
            <a:r>
              <a:rPr lang="es-MX" sz="1800" b="1" dirty="0">
                <a:solidFill>
                  <a:schemeClr val="bg1"/>
                </a:solidFill>
                <a:effectLst/>
                <a:latin typeface="Century Gothic" panose="020B0502020202020204" pitchFamily="34" charset="0"/>
              </a:rPr>
              <a:t>69,486,455.07</a:t>
            </a:r>
            <a:r>
              <a:rPr lang="es-MX" sz="1800" dirty="0">
                <a:effectLst/>
              </a:rPr>
              <a:t> </a:t>
            </a:r>
            <a:r>
              <a:rPr lang="es-MX" b="1" dirty="0">
                <a:solidFill>
                  <a:schemeClr val="bg1"/>
                </a:solidFill>
                <a:latin typeface="Century Gothic" panose="020B0502020202020204" pitchFamily="34" charset="0"/>
              </a:rPr>
              <a:t> </a:t>
            </a:r>
          </a:p>
        </p:txBody>
      </p:sp>
      <p:sp>
        <p:nvSpPr>
          <p:cNvPr id="12" name="CuadroTexto 11">
            <a:extLst>
              <a:ext uri="{FF2B5EF4-FFF2-40B4-BE49-F238E27FC236}">
                <a16:creationId xmlns:a16="http://schemas.microsoft.com/office/drawing/2014/main" id="{04A5EE0D-53EB-440A-B7F1-6F67463418C4}"/>
              </a:ext>
            </a:extLst>
          </p:cNvPr>
          <p:cNvSpPr txBox="1"/>
          <p:nvPr/>
        </p:nvSpPr>
        <p:spPr>
          <a:xfrm>
            <a:off x="1228555" y="348244"/>
            <a:ext cx="6686883" cy="365678"/>
          </a:xfrm>
          <a:prstGeom prst="rect">
            <a:avLst/>
          </a:prstGeom>
          <a:noFill/>
        </p:spPr>
        <p:txBody>
          <a:bodyPr wrap="square">
            <a:spAutoFit/>
          </a:bodyPr>
          <a:lstStyle/>
          <a:p>
            <a:pPr algn="just">
              <a:lnSpc>
                <a:spcPct val="107000"/>
              </a:lnSpc>
              <a:spcAft>
                <a:spcPts val="800"/>
              </a:spcAft>
            </a:pPr>
            <a:r>
              <a:rPr lang="es-MX" sz="1800"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Gasto Ordinario (Operación, Base y Funcionamiento)</a:t>
            </a:r>
            <a:endParaRPr lang="es-MX" sz="1800"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13" name="Imagen 12">
            <a:extLst>
              <a:ext uri="{FF2B5EF4-FFF2-40B4-BE49-F238E27FC236}">
                <a16:creationId xmlns:a16="http://schemas.microsoft.com/office/drawing/2014/main" id="{72106E81-7CBD-4BA5-AE12-E73D6FF15B2E}"/>
              </a:ext>
            </a:extLst>
          </p:cNvPr>
          <p:cNvPicPr>
            <a:picLocks noChangeAspect="1"/>
          </p:cNvPicPr>
          <p:nvPr/>
        </p:nvPicPr>
        <p:blipFill>
          <a:blip r:embed="rId3"/>
          <a:stretch>
            <a:fillRect/>
          </a:stretch>
        </p:blipFill>
        <p:spPr>
          <a:xfrm>
            <a:off x="29201" y="240888"/>
            <a:ext cx="990738" cy="447737"/>
          </a:xfrm>
          <a:prstGeom prst="rect">
            <a:avLst/>
          </a:prstGeom>
        </p:spPr>
      </p:pic>
      <p:sp>
        <p:nvSpPr>
          <p:cNvPr id="2" name="Marcador de número de diapositiva 1">
            <a:extLst>
              <a:ext uri="{FF2B5EF4-FFF2-40B4-BE49-F238E27FC236}">
                <a16:creationId xmlns:a16="http://schemas.microsoft.com/office/drawing/2014/main" id="{0803A0DA-C748-CA49-8A9C-CC1276DA96F4}"/>
              </a:ext>
            </a:extLst>
          </p:cNvPr>
          <p:cNvSpPr>
            <a:spLocks noGrp="1"/>
          </p:cNvSpPr>
          <p:nvPr>
            <p:ph type="sldNum" sz="quarter" idx="12"/>
          </p:nvPr>
        </p:nvSpPr>
        <p:spPr/>
        <p:txBody>
          <a:bodyPr/>
          <a:lstStyle/>
          <a:p>
            <a:fld id="{E5E9EB46-AD77-4AF2-976B-88C46CEFE23D}" type="slidenum">
              <a:rPr lang="es-MX" smtClean="0"/>
              <a:t>7</a:t>
            </a:fld>
            <a:endParaRPr lang="es-MX"/>
          </a:p>
        </p:txBody>
      </p:sp>
    </p:spTree>
    <p:extLst>
      <p:ext uri="{BB962C8B-B14F-4D97-AF65-F5344CB8AC3E}">
        <p14:creationId xmlns:p14="http://schemas.microsoft.com/office/powerpoint/2010/main" val="3405660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DE32BBBA-D4A3-41C8-BADE-DCACBBB50F5F}"/>
              </a:ext>
            </a:extLst>
          </p:cNvPr>
          <p:cNvSpPr txBox="1"/>
          <p:nvPr/>
        </p:nvSpPr>
        <p:spPr>
          <a:xfrm>
            <a:off x="928213" y="2916298"/>
            <a:ext cx="7162973" cy="3518271"/>
          </a:xfrm>
          <a:prstGeom prst="rect">
            <a:avLst/>
          </a:prstGeom>
          <a:noFill/>
        </p:spPr>
        <p:txBody>
          <a:bodyPr wrap="square">
            <a:spAutoFit/>
          </a:bodyPr>
          <a:lstStyle/>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Adquisición de materiales (oficina, limpieza, cafetería) para el funcionamiento administrativo.</a:t>
            </a: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Mantenimiento de vehículos.</a:t>
            </a:r>
          </a:p>
          <a:p>
            <a:pPr marL="342900" lvl="0" indent="-342900" algn="just">
              <a:lnSpc>
                <a:spcPct val="150000"/>
              </a:lnSpc>
              <a:buFont typeface="Symbol" panose="05050102010706020507" pitchFamily="18" charset="2"/>
              <a:buChar char=""/>
            </a:pPr>
            <a:r>
              <a:rPr lang="es-MX" sz="1250" dirty="0">
                <a:latin typeface="Century Gothic" panose="020B0502020202020204" pitchFamily="34" charset="0"/>
                <a:ea typeface="Calibri" panose="020F0502020204030204" pitchFamily="34" charset="0"/>
                <a:cs typeface="Times New Roman" panose="02020603050405020304" pitchFamily="18" charset="0"/>
              </a:rPr>
              <a:t>Suministros de combustible.</a:t>
            </a:r>
            <a:endParaRPr lang="es-MX" sz="125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Gastos básicos, energía eléctrica</a:t>
            </a:r>
            <a:r>
              <a:rPr lang="es-MX" sz="1250" dirty="0">
                <a:latin typeface="Century Gothic" panose="020B0502020202020204" pitchFamily="34" charset="0"/>
                <a:ea typeface="Calibri" panose="020F0502020204030204" pitchFamily="34" charset="0"/>
                <a:cs typeface="Times New Roman" panose="02020603050405020304" pitchFamily="18" charset="0"/>
              </a:rPr>
              <a:t> y </a:t>
            </a:r>
            <a:r>
              <a:rPr lang="es-MX" sz="1250" dirty="0">
                <a:effectLst/>
                <a:latin typeface="Century Gothic" panose="020B0502020202020204" pitchFamily="34" charset="0"/>
                <a:ea typeface="Calibri" panose="020F0502020204030204" pitchFamily="34" charset="0"/>
                <a:cs typeface="Times New Roman" panose="02020603050405020304" pitchFamily="18" charset="0"/>
              </a:rPr>
              <a:t>agua (oficina central, presidencia y bodegas)</a:t>
            </a: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Arrendamiento de edificios,</a:t>
            </a:r>
            <a:r>
              <a:rPr lang="es-MX" sz="1250" dirty="0">
                <a:latin typeface="Century Gothic" panose="020B0502020202020204" pitchFamily="34" charset="0"/>
                <a:ea typeface="Calibri" panose="020F0502020204030204" pitchFamily="34" charset="0"/>
                <a:cs typeface="Times New Roman" panose="02020603050405020304" pitchFamily="18" charset="0"/>
              </a:rPr>
              <a:t> </a:t>
            </a:r>
            <a:r>
              <a:rPr lang="es-MX" sz="1250" dirty="0">
                <a:effectLst/>
                <a:latin typeface="Century Gothic" panose="020B0502020202020204" pitchFamily="34" charset="0"/>
                <a:ea typeface="Calibri" panose="020F0502020204030204" pitchFamily="34" charset="0"/>
                <a:cs typeface="Times New Roman" panose="02020603050405020304" pitchFamily="18" charset="0"/>
              </a:rPr>
              <a:t>Servicio de vigilancia, limpieza</a:t>
            </a:r>
            <a:r>
              <a:rPr lang="es-MX" sz="1250" dirty="0">
                <a:latin typeface="Century Gothic" panose="020B0502020202020204" pitchFamily="34" charset="0"/>
                <a:ea typeface="Calibri" panose="020F0502020204030204" pitchFamily="34" charset="0"/>
                <a:cs typeface="Times New Roman" panose="02020603050405020304" pitchFamily="18" charset="0"/>
              </a:rPr>
              <a:t>, </a:t>
            </a:r>
            <a:r>
              <a:rPr lang="es-MX" sz="1250" dirty="0">
                <a:effectLst/>
                <a:latin typeface="Century Gothic" panose="020B0502020202020204" pitchFamily="34" charset="0"/>
                <a:ea typeface="Calibri" panose="020F0502020204030204" pitchFamily="34" charset="0"/>
                <a:cs typeface="Times New Roman" panose="02020603050405020304" pitchFamily="18" charset="0"/>
              </a:rPr>
              <a:t>(se considera cambio de inmueble de la oficina central).</a:t>
            </a: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Gastos inherentes.</a:t>
            </a: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Convocatoria de ingreso para ocupar plazas vacantes en cargos y puestos del Servicio Profesional Electoral Nacional del sistema del Instituto Nacional Electoral.</a:t>
            </a:r>
          </a:p>
          <a:p>
            <a:pPr marL="342900" lvl="0" indent="-342900" algn="just">
              <a:lnSpc>
                <a:spcPct val="150000"/>
              </a:lnSpc>
              <a:buFont typeface="Symbol" panose="05050102010706020507" pitchFamily="18" charset="2"/>
              <a:buChar char=""/>
            </a:pPr>
            <a:r>
              <a:rPr lang="es-MX" sz="1250" dirty="0">
                <a:latin typeface="Century Gothic" panose="020B0502020202020204" pitchFamily="34" charset="0"/>
                <a:ea typeface="Calibri" panose="020F0502020204030204" pitchFamily="34" charset="0"/>
                <a:cs typeface="Times New Roman" panose="02020603050405020304" pitchFamily="18" charset="0"/>
              </a:rPr>
              <a:t>Convocatoria al “Mérito Migrante”.</a:t>
            </a:r>
          </a:p>
          <a:p>
            <a:pPr marL="342900" lvl="0" indent="-342900" algn="just">
              <a:lnSpc>
                <a:spcPct val="150000"/>
              </a:lnSpc>
              <a:buFont typeface="Symbol" panose="05050102010706020507" pitchFamily="18" charset="2"/>
              <a:buChar char=""/>
            </a:pPr>
            <a:r>
              <a:rPr lang="es-MX" sz="1250" dirty="0">
                <a:effectLst/>
                <a:latin typeface="Century Gothic" panose="020B0502020202020204" pitchFamily="34" charset="0"/>
                <a:ea typeface="Calibri" panose="020F0502020204030204" pitchFamily="34" charset="0"/>
                <a:cs typeface="Times New Roman" panose="02020603050405020304" pitchFamily="18" charset="0"/>
              </a:rPr>
              <a:t>Página Web “Migrante Interactivo”.</a:t>
            </a:r>
          </a:p>
        </p:txBody>
      </p:sp>
      <p:sp>
        <p:nvSpPr>
          <p:cNvPr id="6" name="Rectángulo 5">
            <a:extLst>
              <a:ext uri="{FF2B5EF4-FFF2-40B4-BE49-F238E27FC236}">
                <a16:creationId xmlns:a16="http://schemas.microsoft.com/office/drawing/2014/main" id="{1C7FFAB1-F98B-4C8E-97CF-F62AC43CFC98}"/>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8" name="Grupo 7">
            <a:extLst>
              <a:ext uri="{FF2B5EF4-FFF2-40B4-BE49-F238E27FC236}">
                <a16:creationId xmlns:a16="http://schemas.microsoft.com/office/drawing/2014/main" id="{516EAF94-9FFF-4FE8-B95F-0F4B8E20D2DB}"/>
              </a:ext>
            </a:extLst>
          </p:cNvPr>
          <p:cNvGrpSpPr/>
          <p:nvPr/>
        </p:nvGrpSpPr>
        <p:grpSpPr>
          <a:xfrm flipH="1">
            <a:off x="8382846" y="165878"/>
            <a:ext cx="530439" cy="6176765"/>
            <a:chOff x="11752872" y="296026"/>
            <a:chExt cx="1219200" cy="11826115"/>
          </a:xfrm>
        </p:grpSpPr>
        <p:sp>
          <p:nvSpPr>
            <p:cNvPr id="9" name="Freeform 6">
              <a:extLst>
                <a:ext uri="{FF2B5EF4-FFF2-40B4-BE49-F238E27FC236}">
                  <a16:creationId xmlns:a16="http://schemas.microsoft.com/office/drawing/2014/main" id="{D3A876FB-092B-45F2-B20F-35C9D1C8A9F0}"/>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0" name="Conector recto 9">
              <a:extLst>
                <a:ext uri="{FF2B5EF4-FFF2-40B4-BE49-F238E27FC236}">
                  <a16:creationId xmlns:a16="http://schemas.microsoft.com/office/drawing/2014/main" id="{39A7D6A3-08B1-43A6-A45E-9CB4100F8EC7}"/>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 name="Rectángulo: Esquinas redondeadas 24">
            <a:extLst>
              <a:ext uri="{FF2B5EF4-FFF2-40B4-BE49-F238E27FC236}">
                <a16:creationId xmlns:a16="http://schemas.microsoft.com/office/drawing/2014/main" id="{C5308A78-8ED4-47BD-9D88-0622D3EAAFC1}"/>
              </a:ext>
              <a:ext uri="{C183D7F6-B498-43B3-948B-1728B52AA6E4}">
                <adec:decorative xmlns:adec="http://schemas.microsoft.com/office/drawing/2017/decorative" val="1"/>
              </a:ext>
            </a:extLst>
          </p:cNvPr>
          <p:cNvSpPr/>
          <p:nvPr/>
        </p:nvSpPr>
        <p:spPr>
          <a:xfrm>
            <a:off x="1042989" y="821624"/>
            <a:ext cx="7058024" cy="555748"/>
          </a:xfrm>
          <a:prstGeom prst="roundRect">
            <a:avLst>
              <a:gd name="adj" fmla="val 50000"/>
            </a:avLst>
          </a:prstGeom>
          <a:solidFill>
            <a:srgbClr val="82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es-ES" sz="1600" b="1" dirty="0">
                <a:latin typeface="Century Gothic" panose="020B0502020202020204" pitchFamily="34" charset="0"/>
              </a:rPr>
              <a:t>GASTOS DE OPERACIÓN</a:t>
            </a:r>
          </a:p>
        </p:txBody>
      </p:sp>
      <p:sp>
        <p:nvSpPr>
          <p:cNvPr id="12" name="CuadroTexto 11">
            <a:extLst>
              <a:ext uri="{FF2B5EF4-FFF2-40B4-BE49-F238E27FC236}">
                <a16:creationId xmlns:a16="http://schemas.microsoft.com/office/drawing/2014/main" id="{7B35C0E8-1269-4C85-8642-D2F161261A21}"/>
              </a:ext>
            </a:extLst>
          </p:cNvPr>
          <p:cNvSpPr txBox="1"/>
          <p:nvPr/>
        </p:nvSpPr>
        <p:spPr>
          <a:xfrm>
            <a:off x="5829093" y="892349"/>
            <a:ext cx="2147334" cy="646331"/>
          </a:xfrm>
          <a:prstGeom prst="rect">
            <a:avLst/>
          </a:prstGeom>
          <a:noFill/>
        </p:spPr>
        <p:txBody>
          <a:bodyPr wrap="square">
            <a:spAutoFit/>
          </a:bodyPr>
          <a:lstStyle/>
          <a:p>
            <a:pPr algn="r"/>
            <a:r>
              <a:rPr lang="es-MX" b="1" dirty="0">
                <a:solidFill>
                  <a:schemeClr val="bg1"/>
                </a:solidFill>
                <a:latin typeface="Century Gothic" panose="020B0502020202020204" pitchFamily="34" charset="0"/>
              </a:rPr>
              <a:t> $  </a:t>
            </a:r>
            <a:r>
              <a:rPr lang="es-MX" sz="1800" b="1" dirty="0">
                <a:solidFill>
                  <a:schemeClr val="bg1"/>
                </a:solidFill>
                <a:effectLst/>
                <a:latin typeface="Century Gothic" panose="020B0502020202020204" pitchFamily="34" charset="0"/>
              </a:rPr>
              <a:t> 11,064,462.04 </a:t>
            </a:r>
          </a:p>
          <a:p>
            <a:pPr algn="r"/>
            <a:endParaRPr lang="es-MX" b="1" dirty="0">
              <a:solidFill>
                <a:schemeClr val="bg1"/>
              </a:solidFill>
              <a:latin typeface="Century Gothic" panose="020B0502020202020204" pitchFamily="34" charset="0"/>
            </a:endParaRPr>
          </a:p>
        </p:txBody>
      </p:sp>
      <p:graphicFrame>
        <p:nvGraphicFramePr>
          <p:cNvPr id="13" name="Tabla 12">
            <a:extLst>
              <a:ext uri="{FF2B5EF4-FFF2-40B4-BE49-F238E27FC236}">
                <a16:creationId xmlns:a16="http://schemas.microsoft.com/office/drawing/2014/main" id="{5DB68E71-A239-4963-94F2-96700D43BAF8}"/>
              </a:ext>
            </a:extLst>
          </p:cNvPr>
          <p:cNvGraphicFramePr>
            <a:graphicFrameLocks noGrp="1"/>
          </p:cNvGraphicFramePr>
          <p:nvPr>
            <p:extLst>
              <p:ext uri="{D42A27DB-BD31-4B8C-83A1-F6EECF244321}">
                <p14:modId xmlns:p14="http://schemas.microsoft.com/office/powerpoint/2010/main" val="4017514534"/>
              </p:ext>
            </p:extLst>
          </p:nvPr>
        </p:nvGraphicFramePr>
        <p:xfrm>
          <a:off x="1320431" y="1561258"/>
          <a:ext cx="6378538" cy="1390254"/>
        </p:xfrm>
        <a:graphic>
          <a:graphicData uri="http://schemas.openxmlformats.org/drawingml/2006/table">
            <a:tbl>
              <a:tblPr>
                <a:tableStyleId>{0505E3EF-67EA-436B-97B2-0124C06EBD24}</a:tableStyleId>
              </a:tblPr>
              <a:tblGrid>
                <a:gridCol w="4622488">
                  <a:extLst>
                    <a:ext uri="{9D8B030D-6E8A-4147-A177-3AD203B41FA5}">
                      <a16:colId xmlns:a16="http://schemas.microsoft.com/office/drawing/2014/main" val="3628781331"/>
                    </a:ext>
                  </a:extLst>
                </a:gridCol>
                <a:gridCol w="1756050">
                  <a:extLst>
                    <a:ext uri="{9D8B030D-6E8A-4147-A177-3AD203B41FA5}">
                      <a16:colId xmlns:a16="http://schemas.microsoft.com/office/drawing/2014/main" val="463786912"/>
                    </a:ext>
                  </a:extLst>
                </a:gridCol>
              </a:tblGrid>
              <a:tr h="371992">
                <a:tc>
                  <a:txBody>
                    <a:bodyPr/>
                    <a:lstStyle/>
                    <a:p>
                      <a:pPr marL="0" algn="ctr" defTabSz="685800" rtl="0" eaLnBrk="1" fontAlgn="b" latinLnBrk="0" hangingPunct="1"/>
                      <a:r>
                        <a:rPr lang="es-MX" sz="1400" b="1" u="none" strike="noStrike" kern="1200" dirty="0">
                          <a:solidFill>
                            <a:schemeClr val="bg1"/>
                          </a:solidFill>
                          <a:effectLst/>
                          <a:latin typeface="Century Gothic" panose="020B0502020202020204" pitchFamily="34" charset="0"/>
                        </a:rPr>
                        <a:t>CONCEPTO</a:t>
                      </a:r>
                      <a:endParaRPr lang="es-MX" sz="1400" b="1" u="none" strike="noStrike" kern="1200" dirty="0">
                        <a:solidFill>
                          <a:schemeClr val="bg1"/>
                        </a:solidFill>
                        <a:effectLst/>
                        <a:latin typeface="Century Gothic" panose="020B0502020202020204" pitchFamily="34" charset="0"/>
                        <a:ea typeface="+mn-ea"/>
                        <a:cs typeface="Arial" panose="020B0604020202020204" pitchFamily="34" charset="0"/>
                      </a:endParaRPr>
                    </a:p>
                  </a:txBody>
                  <a:tcPr anchor="ctr">
                    <a:solidFill>
                      <a:srgbClr val="821F21"/>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s-MX" sz="1400" b="1" u="none" strike="noStrike" kern="1200" dirty="0">
                          <a:solidFill>
                            <a:schemeClr val="bg1"/>
                          </a:solidFill>
                          <a:effectLst/>
                          <a:latin typeface="Century Gothic" panose="020B0502020202020204" pitchFamily="34" charset="0"/>
                        </a:rPr>
                        <a:t>PRESUPUESTO</a:t>
                      </a:r>
                      <a:endParaRPr lang="es-MX" sz="1400" b="1" u="none" strike="noStrike" kern="1200" dirty="0">
                        <a:solidFill>
                          <a:schemeClr val="bg1"/>
                        </a:solidFill>
                        <a:effectLst/>
                        <a:latin typeface="Century Gothic" panose="020B0502020202020204" pitchFamily="34" charset="0"/>
                        <a:ea typeface="+mn-ea"/>
                        <a:cs typeface="Arial" panose="020B0604020202020204" pitchFamily="34" charset="0"/>
                      </a:endParaRPr>
                    </a:p>
                  </a:txBody>
                  <a:tcPr anchor="ctr">
                    <a:solidFill>
                      <a:srgbClr val="821F21"/>
                    </a:solidFill>
                  </a:tcPr>
                </a:tc>
                <a:extLst>
                  <a:ext uri="{0D108BD9-81ED-4DB2-BD59-A6C34878D82A}">
                    <a16:rowId xmlns:a16="http://schemas.microsoft.com/office/drawing/2014/main" val="2395985663"/>
                  </a:ext>
                </a:extLst>
              </a:tr>
              <a:tr h="508701">
                <a:tc>
                  <a:txBody>
                    <a:bodyPr/>
                    <a:lstStyle/>
                    <a:p>
                      <a:pPr marL="0" algn="l" defTabSz="685800" rtl="0" eaLnBrk="1" fontAlgn="b" latinLnBrk="0" hangingPunct="1"/>
                      <a:r>
                        <a:rPr lang="es-MX" sz="1400" b="0" u="none" strike="noStrike" kern="1200" dirty="0">
                          <a:solidFill>
                            <a:schemeClr val="dk1"/>
                          </a:solidFill>
                          <a:effectLst/>
                          <a:latin typeface="Century Gothic" panose="020B0502020202020204" pitchFamily="34" charset="0"/>
                        </a:rPr>
                        <a:t> Materiales y suministros.</a:t>
                      </a:r>
                      <a:endParaRPr lang="es-MX" sz="1400" b="0" u="none" strike="noStrike" kern="1200" dirty="0">
                        <a:solidFill>
                          <a:schemeClr val="dk1"/>
                        </a:solidFill>
                        <a:effectLst/>
                        <a:latin typeface="Century Gothic" panose="020B0502020202020204" pitchFamily="34" charset="0"/>
                        <a:ea typeface="+mn-ea"/>
                        <a:cs typeface="Arial" panose="020B0604020202020204" pitchFamily="34" charset="0"/>
                      </a:endParaRPr>
                    </a:p>
                  </a:txBody>
                  <a:tcPr anchor="ctr">
                    <a:solidFill>
                      <a:schemeClr val="bg1"/>
                    </a:solidFill>
                  </a:tcP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es-MX" sz="1400" b="0" u="none" strike="noStrike" kern="1200" dirty="0">
                          <a:solidFill>
                            <a:schemeClr val="dk1"/>
                          </a:solidFill>
                          <a:effectLst/>
                          <a:latin typeface="Century Gothic" panose="020B0502020202020204" pitchFamily="34" charset="0"/>
                        </a:rPr>
                        <a:t>         </a:t>
                      </a:r>
                      <a:r>
                        <a:rPr lang="es-MX" sz="1400" b="0" dirty="0">
                          <a:effectLst/>
                          <a:latin typeface="Century Gothic" panose="020B0502020202020204" pitchFamily="34" charset="0"/>
                        </a:rPr>
                        <a:t> 1,173,200.00 </a:t>
                      </a:r>
                      <a:endParaRPr lang="es-MX"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solidFill>
                      <a:schemeClr val="bg1"/>
                    </a:solidFill>
                  </a:tcPr>
                </a:tc>
                <a:extLst>
                  <a:ext uri="{0D108BD9-81ED-4DB2-BD59-A6C34878D82A}">
                    <a16:rowId xmlns:a16="http://schemas.microsoft.com/office/drawing/2014/main" val="2119950130"/>
                  </a:ext>
                </a:extLst>
              </a:tr>
              <a:tr h="509561">
                <a:tc>
                  <a:txBody>
                    <a:bodyPr/>
                    <a:lstStyle/>
                    <a:p>
                      <a:pPr marL="0" algn="l" defTabSz="685800" rtl="0" eaLnBrk="1" fontAlgn="b" latinLnBrk="0" hangingPunct="1"/>
                      <a:r>
                        <a:rPr lang="es-MX" sz="1400" b="0" u="none" strike="noStrike" kern="1200" dirty="0">
                          <a:solidFill>
                            <a:schemeClr val="dk1"/>
                          </a:solidFill>
                          <a:effectLst/>
                          <a:latin typeface="Century Gothic" panose="020B0502020202020204" pitchFamily="34" charset="0"/>
                        </a:rPr>
                        <a:t> Servicios generales.</a:t>
                      </a:r>
                      <a:endParaRPr lang="es-MX" sz="1400" b="0" u="none" strike="noStrike" kern="1200" dirty="0">
                        <a:solidFill>
                          <a:schemeClr val="dk1"/>
                        </a:solidFill>
                        <a:effectLst/>
                        <a:latin typeface="Century Gothic" panose="020B0502020202020204" pitchFamily="34" charset="0"/>
                        <a:ea typeface="+mn-ea"/>
                        <a:cs typeface="Arial" panose="020B0604020202020204" pitchFamily="34" charset="0"/>
                      </a:endParaRPr>
                    </a:p>
                  </a:txBody>
                  <a:tcPr anchor="ctr"/>
                </a:tc>
                <a:tc>
                  <a:txBody>
                    <a:bodyPr/>
                    <a:lstStyle/>
                    <a:p>
                      <a:pPr marL="0" algn="r" defTabSz="685800" rtl="0" eaLnBrk="1" fontAlgn="b" latinLnBrk="0" hangingPunct="1"/>
                      <a:r>
                        <a:rPr lang="es-MX" sz="1400" b="0" u="none" strike="noStrike" kern="1200" dirty="0">
                          <a:solidFill>
                            <a:schemeClr val="dk1"/>
                          </a:solidFill>
                          <a:effectLst/>
                          <a:latin typeface="Century Gothic" panose="020B0502020202020204" pitchFamily="34" charset="0"/>
                        </a:rPr>
                        <a:t>  9,891,262.04 </a:t>
                      </a:r>
                    </a:p>
                  </a:txBody>
                  <a:tcPr anchor="ctr"/>
                </a:tc>
                <a:extLst>
                  <a:ext uri="{0D108BD9-81ED-4DB2-BD59-A6C34878D82A}">
                    <a16:rowId xmlns:a16="http://schemas.microsoft.com/office/drawing/2014/main" val="1718454812"/>
                  </a:ext>
                </a:extLst>
              </a:tr>
            </a:tbl>
          </a:graphicData>
        </a:graphic>
      </p:graphicFrame>
      <p:pic>
        <p:nvPicPr>
          <p:cNvPr id="16" name="Imagen 15">
            <a:extLst>
              <a:ext uri="{FF2B5EF4-FFF2-40B4-BE49-F238E27FC236}">
                <a16:creationId xmlns:a16="http://schemas.microsoft.com/office/drawing/2014/main" id="{9FB03639-8AEB-479A-8646-68DAC678E474}"/>
              </a:ext>
            </a:extLst>
          </p:cNvPr>
          <p:cNvPicPr>
            <a:picLocks noChangeAspect="1"/>
          </p:cNvPicPr>
          <p:nvPr/>
        </p:nvPicPr>
        <p:blipFill>
          <a:blip r:embed="rId3"/>
          <a:stretch>
            <a:fillRect/>
          </a:stretch>
        </p:blipFill>
        <p:spPr>
          <a:xfrm>
            <a:off x="29201" y="240888"/>
            <a:ext cx="990738" cy="447737"/>
          </a:xfrm>
          <a:prstGeom prst="rect">
            <a:avLst/>
          </a:prstGeom>
        </p:spPr>
      </p:pic>
      <p:sp>
        <p:nvSpPr>
          <p:cNvPr id="17" name="CuadroTexto 16">
            <a:extLst>
              <a:ext uri="{FF2B5EF4-FFF2-40B4-BE49-F238E27FC236}">
                <a16:creationId xmlns:a16="http://schemas.microsoft.com/office/drawing/2014/main" id="{74B70DB4-87C0-4938-9D25-D8B9F7E1469D}"/>
              </a:ext>
            </a:extLst>
          </p:cNvPr>
          <p:cNvSpPr txBox="1"/>
          <p:nvPr/>
        </p:nvSpPr>
        <p:spPr>
          <a:xfrm>
            <a:off x="1228555" y="348244"/>
            <a:ext cx="6686883" cy="365678"/>
          </a:xfrm>
          <a:prstGeom prst="rect">
            <a:avLst/>
          </a:prstGeom>
          <a:noFill/>
        </p:spPr>
        <p:txBody>
          <a:bodyPr wrap="square">
            <a:spAutoFit/>
          </a:bodyPr>
          <a:lstStyle/>
          <a:p>
            <a:pPr algn="just">
              <a:lnSpc>
                <a:spcPct val="107000"/>
              </a:lnSpc>
              <a:spcAft>
                <a:spcPts val="800"/>
              </a:spcAft>
            </a:pPr>
            <a:r>
              <a:rPr lang="es-MX" sz="1800"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Gasto Ordinario (Operación, Base y Funcionamiento)</a:t>
            </a:r>
            <a:endParaRPr lang="es-MX" sz="1800"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Marcador de número de diapositiva 1">
            <a:extLst>
              <a:ext uri="{FF2B5EF4-FFF2-40B4-BE49-F238E27FC236}">
                <a16:creationId xmlns:a16="http://schemas.microsoft.com/office/drawing/2014/main" id="{82DB1B1F-B665-8343-BCE7-E38466ACA24A}"/>
              </a:ext>
            </a:extLst>
          </p:cNvPr>
          <p:cNvSpPr>
            <a:spLocks noGrp="1"/>
          </p:cNvSpPr>
          <p:nvPr>
            <p:ph type="sldNum" sz="quarter" idx="12"/>
          </p:nvPr>
        </p:nvSpPr>
        <p:spPr/>
        <p:txBody>
          <a:bodyPr/>
          <a:lstStyle/>
          <a:p>
            <a:fld id="{E5E9EB46-AD77-4AF2-976B-88C46CEFE23D}" type="slidenum">
              <a:rPr lang="es-MX" smtClean="0"/>
              <a:t>8</a:t>
            </a:fld>
            <a:endParaRPr lang="es-MX"/>
          </a:p>
        </p:txBody>
      </p:sp>
    </p:spTree>
    <p:extLst>
      <p:ext uri="{BB962C8B-B14F-4D97-AF65-F5344CB8AC3E}">
        <p14:creationId xmlns:p14="http://schemas.microsoft.com/office/powerpoint/2010/main" val="1609230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9191F46-D8E5-4643-A5F7-8BD1371E8740}"/>
              </a:ext>
            </a:extLst>
          </p:cNvPr>
          <p:cNvSpPr txBox="1"/>
          <p:nvPr/>
        </p:nvSpPr>
        <p:spPr>
          <a:xfrm>
            <a:off x="951424" y="1482326"/>
            <a:ext cx="7149588" cy="3985065"/>
          </a:xfrm>
          <a:prstGeom prst="rect">
            <a:avLst/>
          </a:prstGeom>
          <a:noFill/>
        </p:spPr>
        <p:txBody>
          <a:bodyPr wrap="square">
            <a:spAutoFit/>
          </a:bodyPr>
          <a:lstStyle/>
          <a:p>
            <a:pPr algn="just">
              <a:lnSpc>
                <a:spcPct val="150000"/>
              </a:lnSpc>
            </a:pPr>
            <a:r>
              <a:rPr lang="es-MX" sz="1600" dirty="0">
                <a:latin typeface="Century Gothic" panose="020B0502020202020204" pitchFamily="34" charset="0"/>
              </a:rPr>
              <a:t>La Revocación de Mandato, es un mecanismo de participación ciudadana mediante el cual las y los habitantes del Estado pueden expresar, a través de un sufragio libre, directo, secreto y universal, su decisión sobre la continuidad o destitución anticipada del Gobernador antes de concluir el periodo para el cual fue electo.</a:t>
            </a:r>
          </a:p>
          <a:p>
            <a:pPr algn="just"/>
            <a:endParaRPr lang="es-MX" sz="1600" dirty="0">
              <a:latin typeface="Century Gothic" panose="020B0502020202020204" pitchFamily="34" charset="0"/>
            </a:endParaRPr>
          </a:p>
          <a:p>
            <a:pPr algn="just">
              <a:lnSpc>
                <a:spcPct val="150000"/>
              </a:lnSpc>
            </a:pPr>
            <a:r>
              <a:rPr lang="es-MX" sz="1600" dirty="0">
                <a:latin typeface="Century Gothic" panose="020B0502020202020204" pitchFamily="34" charset="0"/>
              </a:rPr>
              <a:t>Con el objetivo de regular y dar suficiencia presupuestaria para la correcta organización, desarrollo y vigilancia del proceso de Revocación de Mandato en Oaxaca, se realizó la proyección siguiente, garantizando el apego a los principios rectores de la función electoral.</a:t>
            </a:r>
          </a:p>
        </p:txBody>
      </p:sp>
      <p:sp>
        <p:nvSpPr>
          <p:cNvPr id="6" name="CuadroTexto 5">
            <a:extLst>
              <a:ext uri="{FF2B5EF4-FFF2-40B4-BE49-F238E27FC236}">
                <a16:creationId xmlns:a16="http://schemas.microsoft.com/office/drawing/2014/main" id="{CBBC53FF-9C44-4107-B476-3F0359E3EFB4}"/>
              </a:ext>
            </a:extLst>
          </p:cNvPr>
          <p:cNvSpPr txBox="1"/>
          <p:nvPr/>
        </p:nvSpPr>
        <p:spPr>
          <a:xfrm>
            <a:off x="5348180" y="1038441"/>
            <a:ext cx="2788949" cy="375552"/>
          </a:xfrm>
          <a:prstGeom prst="rect">
            <a:avLst/>
          </a:prstGeom>
          <a:noFill/>
        </p:spPr>
        <p:txBody>
          <a:bodyPr wrap="square">
            <a:spAutoFit/>
          </a:bodyPr>
          <a:lstStyle/>
          <a:p>
            <a:pPr algn="r">
              <a:lnSpc>
                <a:spcPct val="107000"/>
              </a:lnSpc>
              <a:spcAft>
                <a:spcPts val="800"/>
              </a:spcAft>
            </a:pPr>
            <a:r>
              <a:rPr lang="es-MX" b="1" dirty="0">
                <a:effectLst/>
                <a:latin typeface="Century Gothic" panose="020B0502020202020204" pitchFamily="34" charset="0"/>
                <a:ea typeface="Calibri" panose="020F0502020204030204" pitchFamily="34" charset="0"/>
                <a:cs typeface="Times New Roman" panose="02020603050405020304" pitchFamily="18" charset="0"/>
              </a:rPr>
              <a:t>Proyectos Estratégicos</a:t>
            </a:r>
          </a:p>
        </p:txBody>
      </p:sp>
      <p:sp>
        <p:nvSpPr>
          <p:cNvPr id="8" name="Rectángulo 7">
            <a:extLst>
              <a:ext uri="{FF2B5EF4-FFF2-40B4-BE49-F238E27FC236}">
                <a16:creationId xmlns:a16="http://schemas.microsoft.com/office/drawing/2014/main" id="{1161DAD1-11F6-4489-8B66-C26036574B8E}"/>
              </a:ext>
            </a:extLst>
          </p:cNvPr>
          <p:cNvSpPr/>
          <p:nvPr/>
        </p:nvSpPr>
        <p:spPr>
          <a:xfrm flipH="1">
            <a:off x="-1" y="6537161"/>
            <a:ext cx="9143997" cy="320839"/>
          </a:xfrm>
          <a:prstGeom prst="rect">
            <a:avLst/>
          </a:prstGeom>
          <a:solidFill>
            <a:srgbClr val="821F21"/>
          </a:solidFill>
          <a:ln>
            <a:solidFill>
              <a:srgbClr val="821F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MX" sz="1100" dirty="0">
                <a:ln w="0"/>
                <a:latin typeface="Century Gothic" panose="020B0502020202020204" pitchFamily="34" charset="0"/>
                <a:cs typeface="Arial" panose="020B0604020202020204" pitchFamily="34" charset="0"/>
              </a:rPr>
              <a:t>ANTEPROYECTO DE PRESUPUESTO DE EGRESOS 2026</a:t>
            </a:r>
            <a:endParaRPr lang="es-ES" sz="1100" dirty="0">
              <a:ln w="0"/>
              <a:latin typeface="Century Gothic" panose="020B0502020202020204" pitchFamily="34" charset="0"/>
              <a:cs typeface="Arial" panose="020B0604020202020204" pitchFamily="34" charset="0"/>
            </a:endParaRPr>
          </a:p>
        </p:txBody>
      </p:sp>
      <p:grpSp>
        <p:nvGrpSpPr>
          <p:cNvPr id="10" name="Grupo 9">
            <a:extLst>
              <a:ext uri="{FF2B5EF4-FFF2-40B4-BE49-F238E27FC236}">
                <a16:creationId xmlns:a16="http://schemas.microsoft.com/office/drawing/2014/main" id="{26421BB3-8195-4565-9406-F44AD9B0B717}"/>
              </a:ext>
            </a:extLst>
          </p:cNvPr>
          <p:cNvGrpSpPr/>
          <p:nvPr/>
        </p:nvGrpSpPr>
        <p:grpSpPr>
          <a:xfrm flipH="1">
            <a:off x="8382846" y="165878"/>
            <a:ext cx="530439" cy="6176765"/>
            <a:chOff x="11752872" y="296026"/>
            <a:chExt cx="1219200" cy="11826115"/>
          </a:xfrm>
        </p:grpSpPr>
        <p:sp>
          <p:nvSpPr>
            <p:cNvPr id="11" name="Freeform 6">
              <a:extLst>
                <a:ext uri="{FF2B5EF4-FFF2-40B4-BE49-F238E27FC236}">
                  <a16:creationId xmlns:a16="http://schemas.microsoft.com/office/drawing/2014/main" id="{1B5867D5-BEBF-4383-B536-A90522607294}"/>
                </a:ext>
              </a:extLst>
            </p:cNvPr>
            <p:cNvSpPr/>
            <p:nvPr/>
          </p:nvSpPr>
          <p:spPr>
            <a:xfrm>
              <a:off x="11752872" y="296026"/>
              <a:ext cx="1219200" cy="1758405"/>
            </a:xfrm>
            <a:custGeom>
              <a:avLst/>
              <a:gdLst/>
              <a:ahLst/>
              <a:cxnLst/>
              <a:rect l="l" t="t" r="r" b="b"/>
              <a:pathLst>
                <a:path w="1321025" h="1984012">
                  <a:moveTo>
                    <a:pt x="0" y="0"/>
                  </a:moveTo>
                  <a:lnTo>
                    <a:pt x="1321026" y="0"/>
                  </a:lnTo>
                  <a:lnTo>
                    <a:pt x="1321026" y="1984012"/>
                  </a:lnTo>
                  <a:lnTo>
                    <a:pt x="0" y="1984012"/>
                  </a:lnTo>
                  <a:lnTo>
                    <a:pt x="0" y="0"/>
                  </a:lnTo>
                  <a:close/>
                </a:path>
              </a:pathLst>
            </a:custGeom>
            <a:blipFill>
              <a:blip r:embed="rId2"/>
              <a:stretch>
                <a:fillRect/>
              </a:stretch>
            </a:blipFill>
          </p:spPr>
          <p:txBody>
            <a:bodyPr/>
            <a:lstStyle/>
            <a:p>
              <a:endParaRPr lang="es-MX"/>
            </a:p>
          </p:txBody>
        </p:sp>
        <p:cxnSp>
          <p:nvCxnSpPr>
            <p:cNvPr id="12" name="Conector recto 11">
              <a:extLst>
                <a:ext uri="{FF2B5EF4-FFF2-40B4-BE49-F238E27FC236}">
                  <a16:creationId xmlns:a16="http://schemas.microsoft.com/office/drawing/2014/main" id="{3D489CC0-BAF4-402C-BA8C-479312B45F75}"/>
                </a:ext>
              </a:extLst>
            </p:cNvPr>
            <p:cNvCxnSpPr>
              <a:cxnSpLocks/>
            </p:cNvCxnSpPr>
            <p:nvPr/>
          </p:nvCxnSpPr>
          <p:spPr>
            <a:xfrm flipH="1">
              <a:off x="12344400" y="1943101"/>
              <a:ext cx="0" cy="10179040"/>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9" name="Imagen 8">
            <a:extLst>
              <a:ext uri="{FF2B5EF4-FFF2-40B4-BE49-F238E27FC236}">
                <a16:creationId xmlns:a16="http://schemas.microsoft.com/office/drawing/2014/main" id="{4044A73C-C7B9-4AF3-9705-B22FF92A348F}"/>
              </a:ext>
            </a:extLst>
          </p:cNvPr>
          <p:cNvPicPr>
            <a:picLocks noChangeAspect="1"/>
          </p:cNvPicPr>
          <p:nvPr/>
        </p:nvPicPr>
        <p:blipFill>
          <a:blip r:embed="rId3"/>
          <a:stretch>
            <a:fillRect/>
          </a:stretch>
        </p:blipFill>
        <p:spPr>
          <a:xfrm>
            <a:off x="29201" y="240888"/>
            <a:ext cx="990738" cy="447737"/>
          </a:xfrm>
          <a:prstGeom prst="rect">
            <a:avLst/>
          </a:prstGeom>
        </p:spPr>
      </p:pic>
      <p:sp>
        <p:nvSpPr>
          <p:cNvPr id="14" name="CuadroTexto 13">
            <a:extLst>
              <a:ext uri="{FF2B5EF4-FFF2-40B4-BE49-F238E27FC236}">
                <a16:creationId xmlns:a16="http://schemas.microsoft.com/office/drawing/2014/main" id="{F0EF66EE-8F86-461C-9DEE-C0DE6CCCFCC6}"/>
              </a:ext>
            </a:extLst>
          </p:cNvPr>
          <p:cNvSpPr txBox="1"/>
          <p:nvPr/>
        </p:nvSpPr>
        <p:spPr>
          <a:xfrm>
            <a:off x="1006871" y="330256"/>
            <a:ext cx="7058025" cy="774507"/>
          </a:xfrm>
          <a:prstGeom prst="rect">
            <a:avLst/>
          </a:prstGeom>
          <a:noFill/>
        </p:spPr>
        <p:txBody>
          <a:bodyPr wrap="square">
            <a:spAutoFit/>
          </a:bodyPr>
          <a:lstStyle/>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Revocación de </a:t>
            </a:r>
            <a:r>
              <a:rPr lang="es-MX" b="1" dirty="0">
                <a:solidFill>
                  <a:srgbClr val="821F21"/>
                </a:solidFill>
                <a:latin typeface="Century Gothic" panose="020B0502020202020204" pitchFamily="34" charset="0"/>
                <a:ea typeface="Calibri" panose="020F0502020204030204" pitchFamily="34" charset="0"/>
                <a:cs typeface="Times New Roman" panose="02020603050405020304" pitchFamily="18" charset="0"/>
              </a:rPr>
              <a:t>Mandato 2026</a:t>
            </a:r>
            <a:endPar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spcAft>
                <a:spcPts val="800"/>
              </a:spcAft>
            </a:pPr>
            <a:r>
              <a:rPr lang="es-MX" b="1" dirty="0">
                <a:solidFill>
                  <a:srgbClr val="821F21"/>
                </a:solidFill>
                <a:effectLst/>
                <a:latin typeface="Century Gothic" panose="020B0502020202020204" pitchFamily="34" charset="0"/>
                <a:ea typeface="Calibri" panose="020F0502020204030204" pitchFamily="34" charset="0"/>
                <a:cs typeface="Times New Roman" panose="02020603050405020304" pitchFamily="18" charset="0"/>
              </a:rPr>
              <a:t>(Titular del Poder Ejecutivo)</a:t>
            </a:r>
          </a:p>
        </p:txBody>
      </p:sp>
      <p:sp>
        <p:nvSpPr>
          <p:cNvPr id="2" name="Marcador de número de diapositiva 1">
            <a:extLst>
              <a:ext uri="{FF2B5EF4-FFF2-40B4-BE49-F238E27FC236}">
                <a16:creationId xmlns:a16="http://schemas.microsoft.com/office/drawing/2014/main" id="{676B7393-1387-4E4C-84BA-D691A1569D24}"/>
              </a:ext>
            </a:extLst>
          </p:cNvPr>
          <p:cNvSpPr>
            <a:spLocks noGrp="1"/>
          </p:cNvSpPr>
          <p:nvPr>
            <p:ph type="sldNum" sz="quarter" idx="12"/>
          </p:nvPr>
        </p:nvSpPr>
        <p:spPr/>
        <p:txBody>
          <a:bodyPr/>
          <a:lstStyle/>
          <a:p>
            <a:fld id="{E5E9EB46-AD77-4AF2-976B-88C46CEFE23D}" type="slidenum">
              <a:rPr lang="es-MX" smtClean="0"/>
              <a:t>9</a:t>
            </a:fld>
            <a:endParaRPr lang="es-MX"/>
          </a:p>
        </p:txBody>
      </p:sp>
    </p:spTree>
    <p:extLst>
      <p:ext uri="{BB962C8B-B14F-4D97-AF65-F5344CB8AC3E}">
        <p14:creationId xmlns:p14="http://schemas.microsoft.com/office/powerpoint/2010/main" val="352752510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4448</TotalTime>
  <Words>4222</Words>
  <Application>Microsoft Office PowerPoint</Application>
  <PresentationFormat>Presentación en pantalla (4:3)</PresentationFormat>
  <Paragraphs>789</Paragraphs>
  <Slides>33</Slides>
  <Notes>3</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Nereyda Cruz</dc:creator>
  <cp:lastModifiedBy>Karla Díaz Santibáñez</cp:lastModifiedBy>
  <cp:revision>164</cp:revision>
  <cp:lastPrinted>2025-10-01T18:47:10Z</cp:lastPrinted>
  <dcterms:created xsi:type="dcterms:W3CDTF">2025-09-25T19:32:14Z</dcterms:created>
  <dcterms:modified xsi:type="dcterms:W3CDTF">2025-11-22T15:24:31Z</dcterms:modified>
</cp:coreProperties>
</file>